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3">
  <p:sldMasterIdLst>
    <p:sldMasterId id="2147483648" r:id="rId4"/>
  </p:sldMasterIdLst>
  <p:notesMasterIdLst>
    <p:notesMasterId r:id="rId6"/>
  </p:notesMasterIdLst>
  <p:sldIdLst>
    <p:sldId id="257" r:id="rId5"/>
  </p:sldIdLst>
  <p:sldSz cx="51120675" cy="32399288"/>
  <p:notesSz cx="20104100" cy="10052050"/>
  <p:defaultTextStyle>
    <a:defPPr>
      <a:defRPr kern="0"/>
    </a:defPPr>
  </p:defaultTextStyle>
  <p:extLst>
    <p:ext uri="{EFAFB233-063F-42B5-8137-9DF3F51BA10A}">
      <p15:sldGuideLst xmlns:p15="http://schemas.microsoft.com/office/powerpoint/2012/main">
        <p15:guide id="1" orient="horz" pos="9288" userDrawn="1">
          <p15:clr>
            <a:srgbClr val="A4A3A4"/>
          </p15:clr>
        </p15:guide>
        <p15:guide id="2" pos="548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608785-E862-8465-B51D-DE0ED3B05E84}" name="Hayley Thomas" initials="HT" userId="S::hayley.thomas@sydney.edu.au::1583b873-9ced-4679-ad86-e2f6a6cd5b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laughlin, Ronan" initials="MR" lastIdx="9" clrIdx="0">
    <p:extLst>
      <p:ext uri="{19B8F6BF-5375-455C-9EA6-DF929625EA0E}">
        <p15:presenceInfo xmlns:p15="http://schemas.microsoft.com/office/powerpoint/2012/main" userId="S-1-5-21-1098056935-2039949751-1096680564-290265" providerId="AD"/>
      </p:ext>
    </p:extLst>
  </p:cmAuthor>
  <p:cmAuthor id="2" name="Hayley Thomas" initials="HT" lastIdx="3" clrIdx="1">
    <p:extLst>
      <p:ext uri="{19B8F6BF-5375-455C-9EA6-DF929625EA0E}">
        <p15:presenceInfo xmlns:p15="http://schemas.microsoft.com/office/powerpoint/2012/main" userId="S::hayley.thomas@sydney.edu.au::1583b873-9ced-4679-ad86-e2f6a6cd5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BA"/>
    <a:srgbClr val="03B0D3"/>
    <a:srgbClr val="4BB5A8"/>
    <a:srgbClr val="5A98FC"/>
    <a:srgbClr val="1AB231"/>
    <a:srgbClr val="F46059"/>
    <a:srgbClr val="35BDCB"/>
    <a:srgbClr val="33CCCC"/>
    <a:srgbClr val="0ED7F2"/>
    <a:srgbClr val="0D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4" autoAdjust="0"/>
    <p:restoredTop sz="96247" autoAdjust="0"/>
  </p:normalViewPr>
  <p:slideViewPr>
    <p:cSldViewPr>
      <p:cViewPr>
        <p:scale>
          <a:sx n="20" d="100"/>
          <a:sy n="20" d="100"/>
        </p:scale>
        <p:origin x="2136" y="546"/>
      </p:cViewPr>
      <p:guideLst>
        <p:guide orient="horz" pos="9288"/>
        <p:guide pos="548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aughlin, Ronan" userId="f2b14f48-32e6-4103-89a8-2b8496e62471" providerId="ADAL" clId="{40E47398-7F42-4BA3-8C67-D1A037499C03}"/>
    <pc:docChg chg="modSld">
      <pc:chgData name="Mclaughlin, Ronan" userId="f2b14f48-32e6-4103-89a8-2b8496e62471" providerId="ADAL" clId="{40E47398-7F42-4BA3-8C67-D1A037499C03}" dt="2024-05-01T22:56:46.249" v="1" actId="20577"/>
      <pc:docMkLst>
        <pc:docMk/>
      </pc:docMkLst>
      <pc:sldChg chg="modSp">
        <pc:chgData name="Mclaughlin, Ronan" userId="f2b14f48-32e6-4103-89a8-2b8496e62471" providerId="ADAL" clId="{40E47398-7F42-4BA3-8C67-D1A037499C03}" dt="2024-05-01T22:56:46.249" v="1" actId="20577"/>
        <pc:sldMkLst>
          <pc:docMk/>
          <pc:sldMk cId="3219180548" sldId="257"/>
        </pc:sldMkLst>
        <pc:spChg chg="mod">
          <ac:chgData name="Mclaughlin, Ronan" userId="f2b14f48-32e6-4103-89a8-2b8496e62471" providerId="ADAL" clId="{40E47398-7F42-4BA3-8C67-D1A037499C03}" dt="2024-05-01T22:47:46.421" v="0" actId="1076"/>
          <ac:spMkLst>
            <pc:docMk/>
            <pc:sldMk cId="3219180548" sldId="257"/>
            <ac:spMk id="68" creationId="{D411CC38-F29D-46BF-AEF8-D4E519A4569B}"/>
          </ac:spMkLst>
        </pc:spChg>
        <pc:graphicFrameChg chg="modGraphic">
          <ac:chgData name="Mclaughlin, Ronan" userId="f2b14f48-32e6-4103-89a8-2b8496e62471" providerId="ADAL" clId="{40E47398-7F42-4BA3-8C67-D1A037499C03}" dt="2024-05-01T22:56:46.249" v="1" actId="20577"/>
          <ac:graphicFrameMkLst>
            <pc:docMk/>
            <pc:sldMk cId="3219180548" sldId="257"/>
            <ac:graphicFrameMk id="13" creationId="{B708FC1E-9F72-4FD7-B5FC-0500B74E6D4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032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1387138" y="0"/>
            <a:ext cx="8712200" cy="503238"/>
          </a:xfrm>
          <a:prstGeom prst="rect">
            <a:avLst/>
          </a:prstGeom>
        </p:spPr>
        <p:txBody>
          <a:bodyPr vert="horz" lIns="91440" tIns="45720" rIns="91440" bIns="45720" rtlCol="0"/>
          <a:lstStyle>
            <a:lvl1pPr algn="r">
              <a:defRPr sz="1200"/>
            </a:lvl1pPr>
          </a:lstStyle>
          <a:p>
            <a:fld id="{D000EFA8-AE44-48EE-874C-C342DDFCFEA9}" type="datetimeFigureOut">
              <a:rPr lang="en-AU" smtClean="0"/>
              <a:t>1/05/2024</a:t>
            </a:fld>
            <a:endParaRPr lang="en-AU"/>
          </a:p>
        </p:txBody>
      </p:sp>
      <p:sp>
        <p:nvSpPr>
          <p:cNvPr id="4" name="Slide Image Placeholder 3"/>
          <p:cNvSpPr>
            <a:spLocks noGrp="1" noRot="1" noChangeAspect="1"/>
          </p:cNvSpPr>
          <p:nvPr>
            <p:ph type="sldImg" idx="2"/>
          </p:nvPr>
        </p:nvSpPr>
        <p:spPr>
          <a:xfrm>
            <a:off x="7375525" y="1257300"/>
            <a:ext cx="5353050" cy="33924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2009775" y="4837113"/>
            <a:ext cx="16084550" cy="3959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48813"/>
            <a:ext cx="8712200" cy="5032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1387138" y="9548813"/>
            <a:ext cx="8712200" cy="503237"/>
          </a:xfrm>
          <a:prstGeom prst="rect">
            <a:avLst/>
          </a:prstGeom>
        </p:spPr>
        <p:txBody>
          <a:bodyPr vert="horz" lIns="91440" tIns="45720" rIns="91440" bIns="45720" rtlCol="0" anchor="b"/>
          <a:lstStyle>
            <a:lvl1pPr algn="r">
              <a:defRPr sz="1200"/>
            </a:lvl1pPr>
          </a:lstStyle>
          <a:p>
            <a:fld id="{C6231825-2E66-4462-8FF1-910EC89FA9A8}" type="slidenum">
              <a:rPr lang="en-AU" smtClean="0"/>
              <a:t>‹#›</a:t>
            </a:fld>
            <a:endParaRPr lang="en-AU"/>
          </a:p>
        </p:txBody>
      </p:sp>
    </p:spTree>
    <p:extLst>
      <p:ext uri="{BB962C8B-B14F-4D97-AF65-F5344CB8AC3E}">
        <p14:creationId xmlns:p14="http://schemas.microsoft.com/office/powerpoint/2010/main" val="3781409307"/>
      </p:ext>
    </p:extLst>
  </p:cSld>
  <p:clrMap bg1="lt1" tx1="dk1" bg2="lt2" tx2="dk2" accent1="accent1" accent2="accent2" accent3="accent3" accent4="accent4" accent5="accent5" accent6="accent6" hlink="hlink" folHlink="folHlink"/>
  <p:notesStyle>
    <a:lvl1pPr marL="0" algn="l" defTabSz="2531843" rtl="0" eaLnBrk="1" latinLnBrk="0" hangingPunct="1">
      <a:defRPr sz="3320" kern="1200">
        <a:solidFill>
          <a:schemeClr val="tx1"/>
        </a:solidFill>
        <a:latin typeface="+mn-lt"/>
        <a:ea typeface="+mn-ea"/>
        <a:cs typeface="+mn-cs"/>
      </a:defRPr>
    </a:lvl1pPr>
    <a:lvl2pPr marL="1265925" algn="l" defTabSz="2531843" rtl="0" eaLnBrk="1" latinLnBrk="0" hangingPunct="1">
      <a:defRPr sz="3320" kern="1200">
        <a:solidFill>
          <a:schemeClr val="tx1"/>
        </a:solidFill>
        <a:latin typeface="+mn-lt"/>
        <a:ea typeface="+mn-ea"/>
        <a:cs typeface="+mn-cs"/>
      </a:defRPr>
    </a:lvl2pPr>
    <a:lvl3pPr marL="2531843" algn="l" defTabSz="2531843" rtl="0" eaLnBrk="1" latinLnBrk="0" hangingPunct="1">
      <a:defRPr sz="3320" kern="1200">
        <a:solidFill>
          <a:schemeClr val="tx1"/>
        </a:solidFill>
        <a:latin typeface="+mn-lt"/>
        <a:ea typeface="+mn-ea"/>
        <a:cs typeface="+mn-cs"/>
      </a:defRPr>
    </a:lvl3pPr>
    <a:lvl4pPr marL="3797767" algn="l" defTabSz="2531843" rtl="0" eaLnBrk="1" latinLnBrk="0" hangingPunct="1">
      <a:defRPr sz="3320" kern="1200">
        <a:solidFill>
          <a:schemeClr val="tx1"/>
        </a:solidFill>
        <a:latin typeface="+mn-lt"/>
        <a:ea typeface="+mn-ea"/>
        <a:cs typeface="+mn-cs"/>
      </a:defRPr>
    </a:lvl4pPr>
    <a:lvl5pPr marL="5063692" algn="l" defTabSz="2531843" rtl="0" eaLnBrk="1" latinLnBrk="0" hangingPunct="1">
      <a:defRPr sz="3320" kern="1200">
        <a:solidFill>
          <a:schemeClr val="tx1"/>
        </a:solidFill>
        <a:latin typeface="+mn-lt"/>
        <a:ea typeface="+mn-ea"/>
        <a:cs typeface="+mn-cs"/>
      </a:defRPr>
    </a:lvl5pPr>
    <a:lvl6pPr marL="6329609" algn="l" defTabSz="2531843" rtl="0" eaLnBrk="1" latinLnBrk="0" hangingPunct="1">
      <a:defRPr sz="3320" kern="1200">
        <a:solidFill>
          <a:schemeClr val="tx1"/>
        </a:solidFill>
        <a:latin typeface="+mn-lt"/>
        <a:ea typeface="+mn-ea"/>
        <a:cs typeface="+mn-cs"/>
      </a:defRPr>
    </a:lvl6pPr>
    <a:lvl7pPr marL="7595535" algn="l" defTabSz="2531843" rtl="0" eaLnBrk="1" latinLnBrk="0" hangingPunct="1">
      <a:defRPr sz="3320" kern="1200">
        <a:solidFill>
          <a:schemeClr val="tx1"/>
        </a:solidFill>
        <a:latin typeface="+mn-lt"/>
        <a:ea typeface="+mn-ea"/>
        <a:cs typeface="+mn-cs"/>
      </a:defRPr>
    </a:lvl7pPr>
    <a:lvl8pPr marL="8861460" algn="l" defTabSz="2531843" rtl="0" eaLnBrk="1" latinLnBrk="0" hangingPunct="1">
      <a:defRPr sz="3320" kern="1200">
        <a:solidFill>
          <a:schemeClr val="tx1"/>
        </a:solidFill>
        <a:latin typeface="+mn-lt"/>
        <a:ea typeface="+mn-ea"/>
        <a:cs typeface="+mn-cs"/>
      </a:defRPr>
    </a:lvl8pPr>
    <a:lvl9pPr marL="10127376" algn="l" defTabSz="2531843" rtl="0" eaLnBrk="1" latinLnBrk="0" hangingPunct="1">
      <a:defRPr sz="33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75525" y="1257300"/>
            <a:ext cx="5353050" cy="33924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231825-2E66-4462-8FF1-910EC89FA9A8}" type="slidenum">
              <a:rPr lang="en-AU" smtClean="0"/>
              <a:t>1</a:t>
            </a:fld>
            <a:endParaRPr lang="en-AU"/>
          </a:p>
        </p:txBody>
      </p:sp>
    </p:spTree>
    <p:extLst>
      <p:ext uri="{BB962C8B-B14F-4D97-AF65-F5344CB8AC3E}">
        <p14:creationId xmlns:p14="http://schemas.microsoft.com/office/powerpoint/2010/main" val="231346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34056" y="10043783"/>
            <a:ext cx="43452573" cy="353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668105" y="18143606"/>
            <a:ext cx="3578447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381035" y="30131345"/>
            <a:ext cx="16358615" cy="27699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556037" y="30131345"/>
            <a:ext cx="11757756"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5/1/2024</a:t>
            </a:fld>
            <a:endParaRPr lang="en-US"/>
          </a:p>
        </p:txBody>
      </p:sp>
      <p:sp>
        <p:nvSpPr>
          <p:cNvPr id="6" name="Holder 6"/>
          <p:cNvSpPr>
            <a:spLocks noGrp="1"/>
          </p:cNvSpPr>
          <p:nvPr>
            <p:ph type="sldNum" sz="quarter" idx="7"/>
          </p:nvPr>
        </p:nvSpPr>
        <p:spPr>
          <a:xfrm>
            <a:off x="36806892" y="30131345"/>
            <a:ext cx="11757756"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724180" y="478014"/>
            <a:ext cx="28461908" cy="900375"/>
          </a:xfrm>
          <a:prstGeom prst="rect">
            <a:avLst/>
          </a:prstGeom>
        </p:spPr>
        <p:txBody>
          <a:bodyPr lIns="0" tIns="0" rIns="0" bIns="0"/>
          <a:lstStyle>
            <a:lvl1pPr>
              <a:defRPr sz="5851" b="1" i="0">
                <a:solidFill>
                  <a:schemeClr val="tx1"/>
                </a:solidFill>
                <a:latin typeface="Calibri"/>
                <a:cs typeface="Calibri"/>
              </a:defRPr>
            </a:lvl1pPr>
          </a:lstStyle>
          <a:p>
            <a:endParaRPr dirty="0"/>
          </a:p>
        </p:txBody>
      </p:sp>
      <p:sp>
        <p:nvSpPr>
          <p:cNvPr id="3" name="Holder 3"/>
          <p:cNvSpPr>
            <a:spLocks noGrp="1"/>
          </p:cNvSpPr>
          <p:nvPr>
            <p:ph type="body" idx="1"/>
          </p:nvPr>
        </p:nvSpPr>
        <p:spPr>
          <a:xfrm>
            <a:off x="2556036" y="7451840"/>
            <a:ext cx="46008610" cy="276999"/>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17381035" y="30131345"/>
            <a:ext cx="16358615" cy="276999"/>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556037" y="30131345"/>
            <a:ext cx="11757756"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5/1/2024</a:t>
            </a:fld>
            <a:endParaRPr lang="en-US"/>
          </a:p>
        </p:txBody>
      </p:sp>
      <p:sp>
        <p:nvSpPr>
          <p:cNvPr id="6" name="Holder 6"/>
          <p:cNvSpPr>
            <a:spLocks noGrp="1"/>
          </p:cNvSpPr>
          <p:nvPr>
            <p:ph type="sldNum" sz="quarter" idx="7"/>
          </p:nvPr>
        </p:nvSpPr>
        <p:spPr>
          <a:xfrm>
            <a:off x="36806892" y="30131345"/>
            <a:ext cx="11757756"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724180" y="478014"/>
            <a:ext cx="28461908" cy="900375"/>
          </a:xfrm>
          <a:prstGeom prst="rect">
            <a:avLst/>
          </a:prstGeom>
        </p:spPr>
        <p:txBody>
          <a:bodyPr lIns="0" tIns="0" rIns="0" bIns="0"/>
          <a:lstStyle>
            <a:lvl1pPr>
              <a:defRPr sz="5851" b="1" i="0">
                <a:solidFill>
                  <a:schemeClr val="tx1"/>
                </a:solidFill>
                <a:latin typeface="Calibri"/>
                <a:cs typeface="Calibri"/>
              </a:defRPr>
            </a:lvl1pPr>
          </a:lstStyle>
          <a:p>
            <a:endParaRPr/>
          </a:p>
        </p:txBody>
      </p:sp>
      <p:sp>
        <p:nvSpPr>
          <p:cNvPr id="3" name="Holder 3"/>
          <p:cNvSpPr>
            <a:spLocks noGrp="1"/>
          </p:cNvSpPr>
          <p:nvPr>
            <p:ph sz="half" idx="2"/>
          </p:nvPr>
        </p:nvSpPr>
        <p:spPr>
          <a:xfrm>
            <a:off x="2556042" y="7451840"/>
            <a:ext cx="2223749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6327151" y="7451840"/>
            <a:ext cx="2223749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7381035" y="30131345"/>
            <a:ext cx="16358615" cy="276999"/>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2556037" y="30131345"/>
            <a:ext cx="11757756"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5/1/2024</a:t>
            </a:fld>
            <a:endParaRPr lang="en-US"/>
          </a:p>
        </p:txBody>
      </p:sp>
      <p:sp>
        <p:nvSpPr>
          <p:cNvPr id="7" name="Holder 7"/>
          <p:cNvSpPr>
            <a:spLocks noGrp="1"/>
          </p:cNvSpPr>
          <p:nvPr>
            <p:ph type="sldNum" sz="quarter" idx="7"/>
          </p:nvPr>
        </p:nvSpPr>
        <p:spPr>
          <a:xfrm>
            <a:off x="36806892" y="30131345"/>
            <a:ext cx="11757756"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724180" y="478014"/>
            <a:ext cx="28461908" cy="900375"/>
          </a:xfrm>
          <a:prstGeom prst="rect">
            <a:avLst/>
          </a:prstGeom>
        </p:spPr>
        <p:txBody>
          <a:bodyPr lIns="0" tIns="0" rIns="0" bIns="0"/>
          <a:lstStyle>
            <a:lvl1pPr>
              <a:defRPr sz="5851" b="1" i="0">
                <a:solidFill>
                  <a:schemeClr val="tx1"/>
                </a:solidFill>
                <a:latin typeface="Calibri"/>
                <a:cs typeface="Calibri"/>
              </a:defRPr>
            </a:lvl1pPr>
          </a:lstStyle>
          <a:p>
            <a:endParaRPr/>
          </a:p>
        </p:txBody>
      </p:sp>
      <p:sp>
        <p:nvSpPr>
          <p:cNvPr id="3" name="Holder 3"/>
          <p:cNvSpPr>
            <a:spLocks noGrp="1"/>
          </p:cNvSpPr>
          <p:nvPr>
            <p:ph type="ftr" sz="quarter" idx="5"/>
          </p:nvPr>
        </p:nvSpPr>
        <p:spPr>
          <a:xfrm>
            <a:off x="17381035" y="30131345"/>
            <a:ext cx="16358615" cy="276999"/>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2556037" y="30131345"/>
            <a:ext cx="11757756"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5/1/2024</a:t>
            </a:fld>
            <a:endParaRPr lang="en-US"/>
          </a:p>
        </p:txBody>
      </p:sp>
      <p:sp>
        <p:nvSpPr>
          <p:cNvPr id="5" name="Holder 5"/>
          <p:cNvSpPr>
            <a:spLocks noGrp="1"/>
          </p:cNvSpPr>
          <p:nvPr>
            <p:ph type="sldNum" sz="quarter" idx="7"/>
          </p:nvPr>
        </p:nvSpPr>
        <p:spPr>
          <a:xfrm>
            <a:off x="36806892" y="30131345"/>
            <a:ext cx="11757756"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7381035" y="30131345"/>
            <a:ext cx="16358615" cy="276999"/>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2556037" y="30131345"/>
            <a:ext cx="11757756"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5/1/2024</a:t>
            </a:fld>
            <a:endParaRPr lang="en-US"/>
          </a:p>
        </p:txBody>
      </p:sp>
      <p:sp>
        <p:nvSpPr>
          <p:cNvPr id="4" name="Holder 4"/>
          <p:cNvSpPr>
            <a:spLocks noGrp="1"/>
          </p:cNvSpPr>
          <p:nvPr>
            <p:ph type="sldNum" sz="quarter" idx="7"/>
          </p:nvPr>
        </p:nvSpPr>
        <p:spPr>
          <a:xfrm>
            <a:off x="36806892" y="30131345"/>
            <a:ext cx="11757756"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002470-BEFC-CA4A-B3A1-E7490A3163D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877" r="5577" b="49131"/>
          <a:stretch/>
        </p:blipFill>
        <p:spPr>
          <a:xfrm>
            <a:off x="185737" y="-30956"/>
            <a:ext cx="50934938" cy="5450823"/>
          </a:xfrm>
          <a:prstGeom prst="rect">
            <a:avLst/>
          </a:prstGeom>
        </p:spPr>
      </p:pic>
      <p:pic>
        <p:nvPicPr>
          <p:cNvPr id="11" name="Picture 10" descr="ANZUP-Logo-Big.gif">
            <a:extLst>
              <a:ext uri="{FF2B5EF4-FFF2-40B4-BE49-F238E27FC236}">
                <a16:creationId xmlns:a16="http://schemas.microsoft.com/office/drawing/2014/main" id="{84A533D0-ECDA-8844-8031-DAFF80D5C624}"/>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23937" y="1159506"/>
            <a:ext cx="5531539" cy="3189852"/>
          </a:xfrm>
          <a:prstGeom prst="rect">
            <a:avLst/>
          </a:prstGeom>
        </p:spPr>
      </p:pic>
      <p:pic>
        <p:nvPicPr>
          <p:cNvPr id="12" name="object 8">
            <a:extLst>
              <a:ext uri="{FF2B5EF4-FFF2-40B4-BE49-F238E27FC236}">
                <a16:creationId xmlns:a16="http://schemas.microsoft.com/office/drawing/2014/main" id="{1790AC41-BF01-5C4D-A43E-6B781B107921}"/>
              </a:ext>
            </a:extLst>
          </p:cNvPr>
          <p:cNvPicPr/>
          <p:nvPr userDrawn="1"/>
        </p:nvPicPr>
        <p:blipFill>
          <a:blip r:embed="rId9" cstate="print"/>
          <a:stretch>
            <a:fillRect/>
          </a:stretch>
        </p:blipFill>
        <p:spPr>
          <a:xfrm>
            <a:off x="46315172" y="541095"/>
            <a:ext cx="4065186" cy="4327493"/>
          </a:xfrm>
          <a:prstGeom prst="rect">
            <a:avLst/>
          </a:prstGeom>
        </p:spPr>
      </p:pic>
      <p:sp>
        <p:nvSpPr>
          <p:cNvPr id="13" name="Rectangle 12">
            <a:extLst>
              <a:ext uri="{FF2B5EF4-FFF2-40B4-BE49-F238E27FC236}">
                <a16:creationId xmlns:a16="http://schemas.microsoft.com/office/drawing/2014/main" id="{C8AD7963-E1CC-1447-BEF6-B5CFB79576CF}"/>
              </a:ext>
            </a:extLst>
          </p:cNvPr>
          <p:cNvSpPr/>
          <p:nvPr userDrawn="1"/>
        </p:nvSpPr>
        <p:spPr>
          <a:xfrm>
            <a:off x="-1" y="28772644"/>
            <a:ext cx="20912138" cy="3657600"/>
          </a:xfrm>
          <a:prstGeom prst="rect">
            <a:avLst/>
          </a:prstGeom>
          <a:gradFill flip="none" rotWithShape="1">
            <a:gsLst>
              <a:gs pos="19000">
                <a:schemeClr val="bg1"/>
              </a:gs>
              <a:gs pos="42000">
                <a:schemeClr val="accent1">
                  <a:lumMod val="5000"/>
                  <a:lumOff val="95000"/>
                </a:schemeClr>
              </a:gs>
              <a:gs pos="100000">
                <a:srgbClr val="00ACB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643BF7-6766-3449-9AF5-0462B58F9FA4}"/>
              </a:ext>
            </a:extLst>
          </p:cNvPr>
          <p:cNvSpPr/>
          <p:nvPr userDrawn="1"/>
        </p:nvSpPr>
        <p:spPr>
          <a:xfrm rot="10800000">
            <a:off x="41257537" y="28772644"/>
            <a:ext cx="9863140" cy="3657600"/>
          </a:xfrm>
          <a:prstGeom prst="rect">
            <a:avLst/>
          </a:prstGeom>
          <a:gradFill flip="none" rotWithShape="1">
            <a:gsLst>
              <a:gs pos="19000">
                <a:schemeClr val="bg1"/>
              </a:gs>
              <a:gs pos="42000">
                <a:schemeClr val="accent1">
                  <a:lumMod val="5000"/>
                  <a:lumOff val="95000"/>
                </a:schemeClr>
              </a:gs>
              <a:gs pos="100000">
                <a:srgbClr val="00ACB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162564">
        <a:defRPr>
          <a:latin typeface="+mn-lt"/>
          <a:ea typeface="+mn-ea"/>
          <a:cs typeface="+mn-cs"/>
        </a:defRPr>
      </a:lvl2pPr>
      <a:lvl3pPr marL="2325136">
        <a:defRPr>
          <a:latin typeface="+mn-lt"/>
          <a:ea typeface="+mn-ea"/>
          <a:cs typeface="+mn-cs"/>
        </a:defRPr>
      </a:lvl3pPr>
      <a:lvl4pPr marL="3487700">
        <a:defRPr>
          <a:latin typeface="+mn-lt"/>
          <a:ea typeface="+mn-ea"/>
          <a:cs typeface="+mn-cs"/>
        </a:defRPr>
      </a:lvl4pPr>
      <a:lvl5pPr marL="4650264">
        <a:defRPr>
          <a:latin typeface="+mn-lt"/>
          <a:ea typeface="+mn-ea"/>
          <a:cs typeface="+mn-cs"/>
        </a:defRPr>
      </a:lvl5pPr>
      <a:lvl6pPr marL="5812836">
        <a:defRPr>
          <a:latin typeface="+mn-lt"/>
          <a:ea typeface="+mn-ea"/>
          <a:cs typeface="+mn-cs"/>
        </a:defRPr>
      </a:lvl6pPr>
      <a:lvl7pPr marL="6975400">
        <a:defRPr>
          <a:latin typeface="+mn-lt"/>
          <a:ea typeface="+mn-ea"/>
          <a:cs typeface="+mn-cs"/>
        </a:defRPr>
      </a:lvl7pPr>
      <a:lvl8pPr marL="8137964">
        <a:defRPr>
          <a:latin typeface="+mn-lt"/>
          <a:ea typeface="+mn-ea"/>
          <a:cs typeface="+mn-cs"/>
        </a:defRPr>
      </a:lvl8pPr>
      <a:lvl9pPr marL="9300536">
        <a:defRPr>
          <a:latin typeface="+mn-lt"/>
          <a:ea typeface="+mn-ea"/>
          <a:cs typeface="+mn-cs"/>
        </a:defRPr>
      </a:lvl9pPr>
    </p:bodyStyle>
    <p:otherStyle>
      <a:lvl1pPr marL="0">
        <a:defRPr>
          <a:latin typeface="+mn-lt"/>
          <a:ea typeface="+mn-ea"/>
          <a:cs typeface="+mn-cs"/>
        </a:defRPr>
      </a:lvl1pPr>
      <a:lvl2pPr marL="1162564">
        <a:defRPr>
          <a:latin typeface="+mn-lt"/>
          <a:ea typeface="+mn-ea"/>
          <a:cs typeface="+mn-cs"/>
        </a:defRPr>
      </a:lvl2pPr>
      <a:lvl3pPr marL="2325136">
        <a:defRPr>
          <a:latin typeface="+mn-lt"/>
          <a:ea typeface="+mn-ea"/>
          <a:cs typeface="+mn-cs"/>
        </a:defRPr>
      </a:lvl3pPr>
      <a:lvl4pPr marL="3487700">
        <a:defRPr>
          <a:latin typeface="+mn-lt"/>
          <a:ea typeface="+mn-ea"/>
          <a:cs typeface="+mn-cs"/>
        </a:defRPr>
      </a:lvl4pPr>
      <a:lvl5pPr marL="4650264">
        <a:defRPr>
          <a:latin typeface="+mn-lt"/>
          <a:ea typeface="+mn-ea"/>
          <a:cs typeface="+mn-cs"/>
        </a:defRPr>
      </a:lvl5pPr>
      <a:lvl6pPr marL="5812836">
        <a:defRPr>
          <a:latin typeface="+mn-lt"/>
          <a:ea typeface="+mn-ea"/>
          <a:cs typeface="+mn-cs"/>
        </a:defRPr>
      </a:lvl6pPr>
      <a:lvl7pPr marL="6975400">
        <a:defRPr>
          <a:latin typeface="+mn-lt"/>
          <a:ea typeface="+mn-ea"/>
          <a:cs typeface="+mn-cs"/>
        </a:defRPr>
      </a:lvl7pPr>
      <a:lvl8pPr marL="8137964">
        <a:defRPr>
          <a:latin typeface="+mn-lt"/>
          <a:ea typeface="+mn-ea"/>
          <a:cs typeface="+mn-cs"/>
        </a:defRPr>
      </a:lvl8pPr>
      <a:lvl9pPr marL="930053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www.anzup.org.au/" TargetMode="Externa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28734173"/>
            <a:ext cx="51122290" cy="0"/>
          </a:xfrm>
          <a:custGeom>
            <a:avLst/>
            <a:gdLst/>
            <a:ahLst/>
            <a:cxnLst/>
            <a:rect l="l" t="t" r="r" b="b"/>
            <a:pathLst>
              <a:path w="20104735">
                <a:moveTo>
                  <a:pt x="0" y="0"/>
                </a:moveTo>
                <a:lnTo>
                  <a:pt x="20104234" y="0"/>
                </a:lnTo>
              </a:path>
            </a:pathLst>
          </a:custGeom>
          <a:ln w="4786">
            <a:solidFill>
              <a:srgbClr val="00ACBA"/>
            </a:solidFill>
          </a:ln>
        </p:spPr>
        <p:txBody>
          <a:bodyPr wrap="square" lIns="0" tIns="0" rIns="0" bIns="0" rtlCol="0"/>
          <a:lstStyle/>
          <a:p>
            <a:endParaRPr/>
          </a:p>
        </p:txBody>
      </p:sp>
      <p:sp>
        <p:nvSpPr>
          <p:cNvPr id="9" name="object 9"/>
          <p:cNvSpPr txBox="1"/>
          <p:nvPr/>
        </p:nvSpPr>
        <p:spPr>
          <a:xfrm>
            <a:off x="1229655" y="18015345"/>
            <a:ext cx="3695987" cy="1633047"/>
          </a:xfrm>
          <a:prstGeom prst="rect">
            <a:avLst/>
          </a:prstGeom>
        </p:spPr>
        <p:txBody>
          <a:bodyPr vert="horz" wrap="square" lIns="0" tIns="32294" rIns="0" bIns="0" rtlCol="0">
            <a:spAutoFit/>
          </a:bodyPr>
          <a:lstStyle/>
          <a:p>
            <a:pPr marL="32294" marR="12916">
              <a:spcBef>
                <a:spcPts val="256"/>
              </a:spcBef>
            </a:pPr>
            <a:r>
              <a:rPr sz="2600" b="1" dirty="0">
                <a:solidFill>
                  <a:srgbClr val="00B5CA"/>
                </a:solidFill>
                <a:latin typeface="Calibri"/>
                <a:cs typeface="Calibri"/>
              </a:rPr>
              <a:t>Design:</a:t>
            </a:r>
            <a:r>
              <a:rPr sz="2600" b="1" spc="-50" dirty="0">
                <a:solidFill>
                  <a:srgbClr val="00B5CA"/>
                </a:solidFill>
                <a:latin typeface="Calibri"/>
                <a:cs typeface="Calibri"/>
              </a:rPr>
              <a:t> </a:t>
            </a:r>
            <a:br>
              <a:rPr lang="en-AU" sz="2600" b="1" spc="-50" dirty="0">
                <a:solidFill>
                  <a:srgbClr val="00B5CA"/>
                </a:solidFill>
                <a:latin typeface="Calibri"/>
                <a:cs typeface="Calibri"/>
              </a:rPr>
            </a:br>
            <a:r>
              <a:rPr lang="en-AU" sz="2600" b="1" dirty="0">
                <a:latin typeface="Calibri"/>
                <a:cs typeface="Calibri"/>
              </a:rPr>
              <a:t>Open label multi-national randomized phase 3 clinical trial.</a:t>
            </a:r>
            <a:endParaRPr sz="2600" dirty="0">
              <a:latin typeface="Calibri"/>
              <a:cs typeface="Calibri"/>
            </a:endParaRPr>
          </a:p>
        </p:txBody>
      </p:sp>
      <p:sp>
        <p:nvSpPr>
          <p:cNvPr id="12" name="object 12"/>
          <p:cNvSpPr txBox="1"/>
          <p:nvPr/>
        </p:nvSpPr>
        <p:spPr>
          <a:xfrm>
            <a:off x="774534" y="5508820"/>
            <a:ext cx="49571605" cy="2862519"/>
          </a:xfrm>
          <a:prstGeom prst="rect">
            <a:avLst/>
          </a:prstGeom>
        </p:spPr>
        <p:txBody>
          <a:bodyPr vert="horz" wrap="square" lIns="0" tIns="30675" rIns="0" bIns="0" rtlCol="0">
            <a:spAutoFit/>
          </a:bodyPr>
          <a:lstStyle/>
          <a:p>
            <a:pPr algn="ctr">
              <a:spcAft>
                <a:spcPts val="1200"/>
              </a:spcAft>
            </a:pPr>
            <a:r>
              <a:rPr lang="en-AU" sz="3600" b="1" dirty="0">
                <a:solidFill>
                  <a:srgbClr val="35BDCB"/>
                </a:solidFill>
                <a:latin typeface="+mn-lt"/>
              </a:rPr>
              <a:t>Ronan A. </a:t>
            </a:r>
            <a:r>
              <a:rPr lang="en-AU" sz="3600" b="1" dirty="0">
                <a:solidFill>
                  <a:srgbClr val="00ACBA"/>
                </a:solidFill>
                <a:latin typeface="+mn-lt"/>
              </a:rPr>
              <a:t>McLaughlin</a:t>
            </a:r>
            <a:r>
              <a:rPr lang="en-US" altLang="en-US" sz="3600" b="1" baseline="30000" dirty="0">
                <a:solidFill>
                  <a:srgbClr val="00ACBA"/>
                </a:solidFill>
                <a:latin typeface="+mn-lt"/>
                <a:ea typeface="ＭＳ 明朝" panose="02020609040205080304" pitchFamily="49" charset="-128"/>
              </a:rPr>
              <a:t>1,18</a:t>
            </a:r>
            <a:r>
              <a:rPr lang="en-AU" sz="3600" b="1" dirty="0">
                <a:solidFill>
                  <a:srgbClr val="00ACBA"/>
                </a:solidFill>
                <a:latin typeface="+mn-lt"/>
              </a:rPr>
              <a:t>,</a:t>
            </a:r>
            <a:r>
              <a:rPr lang="en-AU" sz="3600" b="1" dirty="0">
                <a:solidFill>
                  <a:srgbClr val="35BDCB"/>
                </a:solidFill>
                <a:latin typeface="+mn-lt"/>
              </a:rPr>
              <a:t> Hayley Thomas</a:t>
            </a:r>
            <a:r>
              <a:rPr lang="en-US" altLang="en-US" sz="3600" b="1" baseline="30000" dirty="0">
                <a:solidFill>
                  <a:srgbClr val="00ACBA"/>
                </a:solidFill>
                <a:latin typeface="+mn-lt"/>
                <a:ea typeface="ＭＳ 明朝" panose="02020609040205080304" pitchFamily="49" charset="-128"/>
              </a:rPr>
              <a:t>2,18</a:t>
            </a:r>
            <a:r>
              <a:rPr lang="en-AU" sz="3600" b="1" dirty="0">
                <a:solidFill>
                  <a:srgbClr val="35BDCB"/>
                </a:solidFill>
                <a:latin typeface="+mn-lt"/>
              </a:rPr>
              <a:t>, Ian D. Davis</a:t>
            </a:r>
            <a:r>
              <a:rPr lang="en-US" sz="3600" b="1" baseline="30000" dirty="0">
                <a:solidFill>
                  <a:srgbClr val="00ACBA"/>
                </a:solidFill>
                <a:latin typeface="+mn-lt"/>
                <a:ea typeface="ＭＳ 明朝" panose="02020609040205080304" pitchFamily="49" charset="-128"/>
              </a:rPr>
              <a:t>3</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Robert R. Zielinski</a:t>
            </a:r>
            <a:r>
              <a:rPr lang="en-US" sz="3600" b="1" baseline="30000" dirty="0">
                <a:solidFill>
                  <a:srgbClr val="00ACBA"/>
                </a:solidFill>
                <a:latin typeface="+mn-lt"/>
                <a:ea typeface="ＭＳ 明朝" panose="02020609040205080304" pitchFamily="49" charset="-128"/>
              </a:rPr>
              <a:t>4</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Alastair Thomson</a:t>
            </a:r>
            <a:r>
              <a:rPr lang="en-US" sz="3600" b="1" baseline="30000" dirty="0">
                <a:solidFill>
                  <a:srgbClr val="00ACBA"/>
                </a:solidFill>
                <a:latin typeface="+mn-lt"/>
                <a:ea typeface="ＭＳ 明朝" panose="02020609040205080304" pitchFamily="49" charset="-128"/>
              </a:rPr>
              <a:t>5</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Thean Hsiang Tan</a:t>
            </a:r>
            <a:r>
              <a:rPr lang="en-US" sz="3600" b="1" baseline="30000" dirty="0">
                <a:solidFill>
                  <a:srgbClr val="00ACBA"/>
                </a:solidFill>
                <a:latin typeface="+mn-lt"/>
                <a:ea typeface="ＭＳ 明朝" panose="02020609040205080304" pitchFamily="49" charset="-128"/>
              </a:rPr>
              <a:t> 6</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Shahneen Sandhu</a:t>
            </a:r>
            <a:r>
              <a:rPr lang="en-US" sz="3600" b="1" baseline="30000" dirty="0">
                <a:solidFill>
                  <a:srgbClr val="00ACBA"/>
                </a:solidFill>
                <a:latin typeface="+mn-lt"/>
                <a:ea typeface="ＭＳ 明朝" panose="02020609040205080304" pitchFamily="49" charset="-128"/>
              </a:rPr>
              <a:t>7</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M. Neil Reaume</a:t>
            </a:r>
            <a:r>
              <a:rPr lang="en-US" sz="3600" b="1" baseline="30000" dirty="0">
                <a:solidFill>
                  <a:srgbClr val="00ACBA"/>
                </a:solidFill>
                <a:latin typeface="+mn-lt"/>
                <a:ea typeface="ＭＳ 明朝" panose="02020609040205080304" pitchFamily="49" charset="-128"/>
              </a:rPr>
              <a:t>8</a:t>
            </a:r>
            <a:r>
              <a:rPr lang="en-AU" sz="3600" dirty="0">
                <a:solidFill>
                  <a:srgbClr val="35BDCB"/>
                </a:solidFill>
                <a:latin typeface="+mn-lt"/>
              </a:rPr>
              <a:t>,</a:t>
            </a:r>
            <a:r>
              <a:rPr lang="en-AU" sz="3600" b="1" dirty="0">
                <a:solidFill>
                  <a:srgbClr val="35BDCB"/>
                </a:solidFill>
                <a:latin typeface="+mn-lt"/>
              </a:rPr>
              <a:t> David W. Pook</a:t>
            </a:r>
            <a:r>
              <a:rPr lang="en-US" sz="3600" b="1" baseline="30000" dirty="0">
                <a:solidFill>
                  <a:srgbClr val="00ACBA"/>
                </a:solidFill>
                <a:latin typeface="+mn-lt"/>
                <a:ea typeface="ＭＳ 明朝" panose="02020609040205080304" pitchFamily="49" charset="-128"/>
              </a:rPr>
              <a:t>3</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Francis Parnis</a:t>
            </a:r>
            <a:r>
              <a:rPr lang="en-US" sz="3600" b="1" baseline="30000" dirty="0">
                <a:solidFill>
                  <a:srgbClr val="00ACBA"/>
                </a:solidFill>
                <a:latin typeface="+mn-lt"/>
                <a:ea typeface="ＭＳ 明朝" panose="02020609040205080304" pitchFamily="49" charset="-128"/>
              </a:rPr>
              <a:t>9</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Scott A. North</a:t>
            </a:r>
            <a:r>
              <a:rPr lang="en-US" sz="3600" b="1" baseline="30000" dirty="0">
                <a:solidFill>
                  <a:srgbClr val="00ACBA"/>
                </a:solidFill>
                <a:latin typeface="+mn-lt"/>
                <a:ea typeface="ＭＳ 明朝" panose="02020609040205080304" pitchFamily="49" charset="-128"/>
              </a:rPr>
              <a:t>10</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a:t>
            </a:r>
          </a:p>
          <a:p>
            <a:pPr algn="ctr">
              <a:spcAft>
                <a:spcPts val="1200"/>
              </a:spcAft>
            </a:pPr>
            <a:r>
              <a:rPr lang="en-AU" sz="3600" b="1" dirty="0">
                <a:solidFill>
                  <a:srgbClr val="35BDCB"/>
                </a:solidFill>
                <a:latin typeface="+mn-lt"/>
              </a:rPr>
              <a:t>Gavin M. Marx</a:t>
            </a:r>
            <a:r>
              <a:rPr lang="en-US" sz="3600" b="1" baseline="30000" dirty="0">
                <a:solidFill>
                  <a:srgbClr val="00ACBA"/>
                </a:solidFill>
                <a:latin typeface="+mn-lt"/>
                <a:ea typeface="ＭＳ 明朝" panose="02020609040205080304" pitchFamily="49" charset="-128"/>
              </a:rPr>
              <a:t> 11</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John McCaffrey</a:t>
            </a:r>
            <a:r>
              <a:rPr lang="en-US" sz="3600" b="1" baseline="30000" dirty="0">
                <a:solidFill>
                  <a:srgbClr val="00ACBA"/>
                </a:solidFill>
                <a:latin typeface="+mn-lt"/>
                <a:ea typeface="ＭＳ 明朝" panose="02020609040205080304" pitchFamily="49" charset="-128"/>
              </a:rPr>
              <a:t>1,12</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Raymond S. McDermott</a:t>
            </a:r>
            <a:r>
              <a:rPr lang="en-US" sz="3600" b="1" baseline="30000" dirty="0">
                <a:solidFill>
                  <a:srgbClr val="00ACBA"/>
                </a:solidFill>
                <a:latin typeface="+mn-lt"/>
                <a:ea typeface="ＭＳ 明朝" panose="02020609040205080304" pitchFamily="49" charset="-128"/>
              </a:rPr>
              <a:t> 1</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Lisa Horvath</a:t>
            </a:r>
            <a:r>
              <a:rPr lang="en-US" sz="3600" b="1" baseline="30000" dirty="0">
                <a:solidFill>
                  <a:srgbClr val="00ACBA"/>
                </a:solidFill>
                <a:latin typeface="+mn-lt"/>
                <a:ea typeface="ＭＳ 明朝" panose="02020609040205080304" pitchFamily="49" charset="-128"/>
              </a:rPr>
              <a:t>13</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Mark Frydenberg</a:t>
            </a:r>
            <a:r>
              <a:rPr lang="en-US" sz="3600" b="1" baseline="30000" dirty="0">
                <a:solidFill>
                  <a:srgbClr val="00ACBA"/>
                </a:solidFill>
                <a:latin typeface="+mn-lt"/>
                <a:ea typeface="ＭＳ 明朝" panose="02020609040205080304" pitchFamily="49" charset="-128"/>
              </a:rPr>
              <a:t>14</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Simon Chowdhury</a:t>
            </a:r>
            <a:r>
              <a:rPr lang="en-US" altLang="en-US" sz="3600" b="1" baseline="30000" dirty="0">
                <a:solidFill>
                  <a:srgbClr val="00ACBA"/>
                </a:solidFill>
                <a:latin typeface="+mn-lt"/>
                <a:ea typeface="ＭＳ 明朝" panose="02020609040205080304" pitchFamily="49" charset="-128"/>
              </a:rPr>
              <a:t>15</a:t>
            </a:r>
            <a:r>
              <a:rPr lang="en-AU" sz="3600" b="1" dirty="0">
                <a:solidFill>
                  <a:srgbClr val="35BDCB"/>
                </a:solidFill>
                <a:latin typeface="+mn-lt"/>
              </a:rPr>
              <a:t>, Kim N. Chi</a:t>
            </a:r>
            <a:r>
              <a:rPr lang="en-US" altLang="en-US" sz="3600" b="1" baseline="30000" dirty="0">
                <a:solidFill>
                  <a:srgbClr val="00ACBA"/>
                </a:solidFill>
                <a:latin typeface="+mn-lt"/>
                <a:ea typeface="ＭＳ 明朝" panose="02020609040205080304" pitchFamily="49" charset="-128"/>
              </a:rPr>
              <a:t>16</a:t>
            </a:r>
            <a:r>
              <a:rPr lang="en-AU" sz="3600" b="1" dirty="0">
                <a:solidFill>
                  <a:srgbClr val="35BDCB"/>
                </a:solidFill>
                <a:latin typeface="+mn-lt"/>
              </a:rPr>
              <a:t>, Martin R. Stockler</a:t>
            </a:r>
            <a:r>
              <a:rPr lang="en-US" sz="3600" b="1" baseline="30000" dirty="0">
                <a:solidFill>
                  <a:srgbClr val="00ACBA"/>
                </a:solidFill>
                <a:latin typeface="+mn-lt"/>
                <a:ea typeface="ＭＳ 明朝" panose="02020609040205080304" pitchFamily="49" charset="-128"/>
              </a:rPr>
              <a:t> 2</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 Christopher J. Sweeney</a:t>
            </a:r>
            <a:r>
              <a:rPr lang="en-US" sz="3600" b="1" baseline="30000" dirty="0">
                <a:solidFill>
                  <a:srgbClr val="00ACBA"/>
                </a:solidFill>
                <a:latin typeface="+mn-lt"/>
                <a:ea typeface="ＭＳ 明朝" panose="02020609040205080304" pitchFamily="49" charset="-128"/>
              </a:rPr>
              <a:t>17</a:t>
            </a:r>
            <a:r>
              <a:rPr lang="en-US" altLang="en-US" sz="3600" b="1" baseline="30000" dirty="0">
                <a:solidFill>
                  <a:srgbClr val="00ACBA"/>
                </a:solidFill>
                <a:latin typeface="+mn-lt"/>
                <a:ea typeface="ＭＳ 明朝" panose="02020609040205080304" pitchFamily="49" charset="-128"/>
              </a:rPr>
              <a:t>,18</a:t>
            </a:r>
            <a:r>
              <a:rPr lang="en-AU" sz="3600" b="1" dirty="0">
                <a:solidFill>
                  <a:srgbClr val="35BDCB"/>
                </a:solidFill>
                <a:latin typeface="+mn-lt"/>
              </a:rPr>
              <a:t>.</a:t>
            </a:r>
          </a:p>
          <a:p>
            <a:pPr algn="ctr"/>
            <a:r>
              <a:rPr lang="en-AU" sz="2300" dirty="0">
                <a:solidFill>
                  <a:schemeClr val="tx1"/>
                </a:solidFill>
                <a:latin typeface="+mn-lt"/>
              </a:rPr>
              <a:t>1. Cancer Trials Ireland, Dublin, Ireland; 2. NHMRC Clinical Trials Centre, The University of Sydney, Sydney, Australia 3. Monash University Eastern Health Clinical School, Box Hill, Australia; 4. Orange Hospital &amp; Dubbo Base Hospital &amp; Bathurst Base Hospital, Orange, Dubbo, Bathurst, Australia; 5. Royal Cornwall Hospitals NHS Trust, Truro, United Kingdom; 6. Royal Adelaide Hospital, Adelaide, Australia; </a:t>
            </a:r>
            <a:br>
              <a:rPr lang="en-AU" sz="2300" dirty="0">
                <a:solidFill>
                  <a:schemeClr val="tx1"/>
                </a:solidFill>
                <a:latin typeface="+mn-lt"/>
              </a:rPr>
            </a:br>
            <a:r>
              <a:rPr lang="en-AU" sz="2300" dirty="0">
                <a:solidFill>
                  <a:schemeClr val="tx1"/>
                </a:solidFill>
                <a:latin typeface="+mn-lt"/>
              </a:rPr>
              <a:t>7. Peter MacCallum Cancer Centre, Melbourne, Australia; 8. Ottawa Hospital Cancer Centre, Ottawa, ON; 9. Ashford Cancer Centre Research, Kurralta Park, Australia;. 10. Division of Medical Oncology, Cross Cancer Institute, University of Alberta, Edmonton, AB; 11. Sydney Adventist Hospital, Sydney, Australia; 12. Mater Misercordiae University Hospital, Dublin, Ireland; </a:t>
            </a:r>
            <a:br>
              <a:rPr lang="en-AU" sz="2300" dirty="0">
                <a:solidFill>
                  <a:schemeClr val="tx1"/>
                </a:solidFill>
                <a:latin typeface="+mn-lt"/>
              </a:rPr>
            </a:br>
            <a:r>
              <a:rPr lang="en-AU" sz="2300" dirty="0">
                <a:solidFill>
                  <a:schemeClr val="tx1"/>
                </a:solidFill>
                <a:latin typeface="+mn-lt"/>
              </a:rPr>
              <a:t>13. Chris O'Brien Lifehouse, Camperdown, Australia; 14. Monash University, Dept. of Surgery, Melbourne, Australia; 15. Guy’s, King's, and St. Thomas' Hospitals, London, United Kingdom; 16. BC Cancer Agency, University of British Columbia, Vancouver, BC; 17. South Australian Immunogenomics Cancer Institute, University of Adelaide, Adelaide, Australia; </a:t>
            </a:r>
            <a:br>
              <a:rPr lang="en-AU" sz="2300" dirty="0">
                <a:solidFill>
                  <a:schemeClr val="tx1"/>
                </a:solidFill>
                <a:latin typeface="+mn-lt"/>
              </a:rPr>
            </a:br>
            <a:r>
              <a:rPr lang="en-AU" sz="2300" dirty="0">
                <a:solidFill>
                  <a:schemeClr val="tx1"/>
                </a:solidFill>
                <a:latin typeface="+mn-lt"/>
              </a:rPr>
              <a:t>18. The Australian and New Zealand Urogenital and Prostate Cancer Trials Group; </a:t>
            </a:r>
          </a:p>
        </p:txBody>
      </p:sp>
      <p:sp>
        <p:nvSpPr>
          <p:cNvPr id="14" name="object 14"/>
          <p:cNvSpPr txBox="1"/>
          <p:nvPr/>
        </p:nvSpPr>
        <p:spPr>
          <a:xfrm>
            <a:off x="19224841" y="29535352"/>
            <a:ext cx="13026174" cy="2561061"/>
          </a:xfrm>
          <a:prstGeom prst="rect">
            <a:avLst/>
          </a:prstGeom>
        </p:spPr>
        <p:txBody>
          <a:bodyPr vert="horz" wrap="square" lIns="0" tIns="277725" rIns="0" bIns="0" rtlCol="0">
            <a:spAutoFit/>
          </a:bodyPr>
          <a:lstStyle/>
          <a:p>
            <a:pPr marL="32294" algn="ctr">
              <a:spcBef>
                <a:spcPts val="2187"/>
              </a:spcBef>
            </a:pPr>
            <a:r>
              <a:rPr sz="3430" b="1" spc="-28" dirty="0">
                <a:solidFill>
                  <a:srgbClr val="00B5CA"/>
                </a:solidFill>
                <a:latin typeface="Calibri"/>
                <a:cs typeface="Calibri"/>
              </a:rPr>
              <a:t>Clinical</a:t>
            </a:r>
            <a:r>
              <a:rPr sz="3430" b="1" spc="-142" dirty="0">
                <a:solidFill>
                  <a:srgbClr val="00B5CA"/>
                </a:solidFill>
                <a:latin typeface="Calibri"/>
                <a:cs typeface="Calibri"/>
              </a:rPr>
              <a:t> </a:t>
            </a:r>
            <a:r>
              <a:rPr sz="3430" b="1" dirty="0">
                <a:solidFill>
                  <a:srgbClr val="00B5CA"/>
                </a:solidFill>
                <a:latin typeface="Calibri"/>
                <a:cs typeface="Calibri"/>
              </a:rPr>
              <a:t>trial</a:t>
            </a:r>
            <a:r>
              <a:rPr sz="3430" b="1" spc="-142" dirty="0">
                <a:solidFill>
                  <a:srgbClr val="00B5CA"/>
                </a:solidFill>
                <a:latin typeface="Calibri"/>
                <a:cs typeface="Calibri"/>
              </a:rPr>
              <a:t> </a:t>
            </a:r>
            <a:r>
              <a:rPr sz="3430" b="1" dirty="0">
                <a:solidFill>
                  <a:srgbClr val="00B5CA"/>
                </a:solidFill>
                <a:latin typeface="Calibri"/>
                <a:cs typeface="Calibri"/>
              </a:rPr>
              <a:t>identifiers:</a:t>
            </a:r>
            <a:r>
              <a:rPr lang="en-AU" sz="3430" b="1" spc="561" dirty="0">
                <a:solidFill>
                  <a:srgbClr val="00B5CA"/>
                </a:solidFill>
                <a:latin typeface="Calibri"/>
                <a:cs typeface="Calibri"/>
              </a:rPr>
              <a:t> </a:t>
            </a:r>
            <a:r>
              <a:rPr lang="en-AU" sz="3195" b="1" dirty="0">
                <a:solidFill>
                  <a:schemeClr val="tx1"/>
                </a:solidFill>
                <a:latin typeface="Calibri" panose="020F0502020204030204" pitchFamily="34" charset="0"/>
                <a:cs typeface="Calibri" panose="020F0502020204030204" pitchFamily="34" charset="0"/>
              </a:rPr>
              <a:t>NCT02446405</a:t>
            </a:r>
            <a:endParaRPr lang="en-AU" sz="3195" dirty="0">
              <a:solidFill>
                <a:srgbClr val="3F454B"/>
              </a:solidFill>
              <a:latin typeface="Calibri" panose="020F0502020204030204" pitchFamily="34" charset="0"/>
              <a:cs typeface="Calibri" panose="020F0502020204030204" pitchFamily="34" charset="0"/>
            </a:endParaRPr>
          </a:p>
          <a:p>
            <a:pPr marL="32294" algn="ctr">
              <a:spcBef>
                <a:spcPts val="2187"/>
              </a:spcBef>
            </a:pPr>
            <a:r>
              <a:rPr sz="3195" b="1" spc="-28" dirty="0">
                <a:solidFill>
                  <a:srgbClr val="00B5CA"/>
                </a:solidFill>
                <a:latin typeface="Calibri" panose="020F0502020204030204" pitchFamily="34" charset="0"/>
                <a:cs typeface="Calibri" panose="020F0502020204030204" pitchFamily="34" charset="0"/>
              </a:rPr>
              <a:t>Acknowledgments:</a:t>
            </a:r>
            <a:endParaRPr sz="3195" dirty="0">
              <a:latin typeface="Calibri" panose="020F0502020204030204" pitchFamily="34" charset="0"/>
              <a:cs typeface="Calibri" panose="020F0502020204030204" pitchFamily="34" charset="0"/>
            </a:endParaRPr>
          </a:p>
          <a:p>
            <a:pPr algn="ctr"/>
            <a:r>
              <a:rPr lang="en-AU" sz="3181" b="1" spc="-57" dirty="0">
                <a:latin typeface="+mn-lt"/>
                <a:cs typeface="Calibri Light"/>
              </a:rPr>
              <a:t>We thank the trial participants, principal investigators, co-investigators, and study coordinators at all participating centers for their commitment to this trial. </a:t>
            </a:r>
          </a:p>
        </p:txBody>
      </p:sp>
      <p:sp>
        <p:nvSpPr>
          <p:cNvPr id="20" name="object 20"/>
          <p:cNvSpPr txBox="1"/>
          <p:nvPr/>
        </p:nvSpPr>
        <p:spPr>
          <a:xfrm>
            <a:off x="229573" y="31186768"/>
            <a:ext cx="18292513" cy="1138970"/>
          </a:xfrm>
          <a:prstGeom prst="rect">
            <a:avLst/>
          </a:prstGeom>
        </p:spPr>
        <p:txBody>
          <a:bodyPr vert="horz" wrap="square" lIns="0" tIns="30675" rIns="0" bIns="0" rtlCol="0">
            <a:spAutoFit/>
          </a:bodyPr>
          <a:lstStyle/>
          <a:p>
            <a:r>
              <a:rPr lang="en-AU" sz="2400" i="1" dirty="0">
                <a:latin typeface="Calibri" panose="020F0502020204030204" pitchFamily="34" charset="0"/>
                <a:ea typeface="Calibri" panose="020F0502020204030204" pitchFamily="34" charset="0"/>
                <a:cs typeface="Calibri" panose="020F0502020204030204" pitchFamily="34" charset="0"/>
              </a:rPr>
              <a:t>This study was conducted by the Australian and New Zealand Urogenital and Prostate Trials Group Ltd (ANZUP) in collaboration with the NHMRC Clinical Trials Centre, University of Sydney. This ANZUP investigator-initiated study was financially supported by Astellas. ANZUP was supported by the Australian Government through a Cancer Australia infrastructure Grant. The NHMRC CTC was supported by an NHMRC Program Grant.</a:t>
            </a:r>
            <a:r>
              <a:rPr lang="en-US" sz="2400" b="1" i="1" dirty="0">
                <a:solidFill>
                  <a:srgbClr val="454545"/>
                </a:solidFill>
                <a:latin typeface="Calibri" panose="020F0502020204030204" pitchFamily="34" charset="0"/>
                <a:cs typeface="Calibri" panose="020F0502020204030204" pitchFamily="34" charset="0"/>
              </a:rPr>
              <a:t> </a:t>
            </a:r>
            <a:endParaRPr lang="en-AU" sz="2400" b="1" i="1" spc="-45" dirty="0">
              <a:latin typeface="Calibri" panose="020F0502020204030204" pitchFamily="34" charset="0"/>
              <a:cs typeface="Calibri" panose="020F0502020204030204" pitchFamily="34" charset="0"/>
            </a:endParaRPr>
          </a:p>
        </p:txBody>
      </p:sp>
      <p:sp>
        <p:nvSpPr>
          <p:cNvPr id="21" name="object 21"/>
          <p:cNvSpPr txBox="1"/>
          <p:nvPr/>
        </p:nvSpPr>
        <p:spPr>
          <a:xfrm>
            <a:off x="39093544" y="30372844"/>
            <a:ext cx="3266490" cy="525365"/>
          </a:xfrm>
          <a:prstGeom prst="rect">
            <a:avLst/>
          </a:prstGeom>
        </p:spPr>
        <p:txBody>
          <a:bodyPr vert="horz" wrap="square" lIns="0" tIns="35525" rIns="0" bIns="0" rtlCol="0">
            <a:spAutoFit/>
          </a:bodyPr>
          <a:lstStyle/>
          <a:p>
            <a:pPr marL="32294">
              <a:spcBef>
                <a:spcPts val="277"/>
              </a:spcBef>
            </a:pPr>
            <a:r>
              <a:rPr sz="3181" b="1" spc="-28" dirty="0">
                <a:latin typeface="Calibri"/>
                <a:cs typeface="Calibri"/>
                <a:hlinkClick r:id="rId3"/>
              </a:rPr>
              <a:t>www.anzup.org.au</a:t>
            </a:r>
            <a:endParaRPr sz="3181" dirty="0">
              <a:latin typeface="Calibri"/>
              <a:cs typeface="Calibri"/>
            </a:endParaRPr>
          </a:p>
        </p:txBody>
      </p:sp>
      <p:sp>
        <p:nvSpPr>
          <p:cNvPr id="22" name="object 22"/>
          <p:cNvSpPr txBox="1"/>
          <p:nvPr/>
        </p:nvSpPr>
        <p:spPr>
          <a:xfrm>
            <a:off x="39065137" y="31295279"/>
            <a:ext cx="2475301" cy="525365"/>
          </a:xfrm>
          <a:prstGeom prst="rect">
            <a:avLst/>
          </a:prstGeom>
        </p:spPr>
        <p:txBody>
          <a:bodyPr vert="horz" wrap="square" lIns="0" tIns="35525" rIns="0" bIns="0" rtlCol="0">
            <a:spAutoFit/>
          </a:bodyPr>
          <a:lstStyle/>
          <a:p>
            <a:pPr marL="32294">
              <a:spcBef>
                <a:spcPts val="277"/>
              </a:spcBef>
            </a:pPr>
            <a:r>
              <a:rPr lang="en-AU" sz="3181" b="1" spc="-28" dirty="0">
                <a:latin typeface="Calibri"/>
                <a:cs typeface="Calibri"/>
              </a:rPr>
              <a:t>@ANZUPtrials</a:t>
            </a:r>
            <a:endParaRPr lang="en-AU" sz="3181" dirty="0">
              <a:latin typeface="Calibri"/>
              <a:cs typeface="Calibri"/>
            </a:endParaRPr>
          </a:p>
        </p:txBody>
      </p:sp>
      <p:sp>
        <p:nvSpPr>
          <p:cNvPr id="36" name="object 36"/>
          <p:cNvSpPr txBox="1"/>
          <p:nvPr/>
        </p:nvSpPr>
        <p:spPr>
          <a:xfrm>
            <a:off x="4904550" y="18069516"/>
            <a:ext cx="3695994" cy="1232938"/>
          </a:xfrm>
          <a:prstGeom prst="rect">
            <a:avLst/>
          </a:prstGeom>
        </p:spPr>
        <p:txBody>
          <a:bodyPr vert="horz" wrap="square" lIns="0" tIns="32294" rIns="0" bIns="0" rtlCol="0">
            <a:spAutoFit/>
          </a:bodyPr>
          <a:lstStyle/>
          <a:p>
            <a:pPr marL="32294" marR="12916">
              <a:spcBef>
                <a:spcPts val="256"/>
              </a:spcBef>
            </a:pPr>
            <a:r>
              <a:rPr sz="2600" b="1" spc="-50" dirty="0">
                <a:solidFill>
                  <a:srgbClr val="00B5CA"/>
                </a:solidFill>
                <a:latin typeface="Calibri"/>
                <a:cs typeface="Calibri"/>
              </a:rPr>
              <a:t>Target</a:t>
            </a:r>
            <a:r>
              <a:rPr sz="2600" b="1" spc="-14" dirty="0">
                <a:solidFill>
                  <a:srgbClr val="00B5CA"/>
                </a:solidFill>
                <a:latin typeface="Calibri"/>
                <a:cs typeface="Calibri"/>
              </a:rPr>
              <a:t> </a:t>
            </a:r>
            <a:r>
              <a:rPr sz="2600" b="1" spc="-28" dirty="0">
                <a:solidFill>
                  <a:srgbClr val="00B5CA"/>
                </a:solidFill>
                <a:latin typeface="Calibri"/>
                <a:cs typeface="Calibri"/>
              </a:rPr>
              <a:t>Population: </a:t>
            </a:r>
            <a:r>
              <a:rPr sz="2600" b="1" spc="-36" dirty="0">
                <a:latin typeface="Calibri"/>
                <a:cs typeface="Calibri"/>
              </a:rPr>
              <a:t> </a:t>
            </a:r>
            <a:br>
              <a:rPr lang="en-AU" sz="2600" b="1" spc="-36" dirty="0">
                <a:latin typeface="Calibri"/>
                <a:cs typeface="Calibri"/>
              </a:rPr>
            </a:br>
            <a:r>
              <a:rPr lang="en-AU" sz="2600" b="1" spc="-36" dirty="0">
                <a:latin typeface="Calibri"/>
                <a:cs typeface="Calibri"/>
              </a:rPr>
              <a:t>1125 participants</a:t>
            </a:r>
            <a:br>
              <a:rPr lang="en-AU" sz="2600" b="1" spc="-36" dirty="0">
                <a:latin typeface="Calibri"/>
                <a:cs typeface="Calibri"/>
              </a:rPr>
            </a:br>
            <a:r>
              <a:rPr lang="en-AU" sz="2600" b="1" spc="-36" dirty="0" err="1">
                <a:latin typeface="Calibri"/>
                <a:cs typeface="Calibri"/>
              </a:rPr>
              <a:t>mHSPC</a:t>
            </a:r>
            <a:r>
              <a:rPr lang="en-AU" sz="2600" b="1" spc="-36" dirty="0">
                <a:latin typeface="Calibri"/>
                <a:cs typeface="Calibri"/>
              </a:rPr>
              <a:t> </a:t>
            </a:r>
            <a:endParaRPr lang="en-AU" sz="2600" b="1" spc="-64" dirty="0">
              <a:latin typeface="Calibri"/>
              <a:cs typeface="Calibri"/>
            </a:endParaRPr>
          </a:p>
        </p:txBody>
      </p:sp>
      <p:sp>
        <p:nvSpPr>
          <p:cNvPr id="37" name="object 37"/>
          <p:cNvSpPr txBox="1"/>
          <p:nvPr/>
        </p:nvSpPr>
        <p:spPr>
          <a:xfrm>
            <a:off x="8542447" y="18045122"/>
            <a:ext cx="3371184" cy="2033157"/>
          </a:xfrm>
          <a:prstGeom prst="rect">
            <a:avLst/>
          </a:prstGeom>
        </p:spPr>
        <p:txBody>
          <a:bodyPr vert="horz" wrap="square" lIns="0" tIns="32294" rIns="0" bIns="0" rtlCol="0">
            <a:spAutoFit/>
          </a:bodyPr>
          <a:lstStyle/>
          <a:p>
            <a:r>
              <a:rPr lang="en-AU" sz="2600" b="1" dirty="0">
                <a:solidFill>
                  <a:srgbClr val="00B5CA"/>
                </a:solidFill>
                <a:latin typeface="Calibri" panose="020F0502020204030204" pitchFamily="34" charset="0"/>
                <a:cs typeface="Calibri" panose="020F0502020204030204" pitchFamily="34" charset="0"/>
              </a:rPr>
              <a:t>Treatments</a:t>
            </a:r>
            <a:r>
              <a:rPr sz="2600" b="1" dirty="0">
                <a:solidFill>
                  <a:srgbClr val="00B5CA"/>
                </a:solidFill>
                <a:latin typeface="Calibri" panose="020F0502020204030204" pitchFamily="34" charset="0"/>
                <a:cs typeface="Calibri" panose="020F0502020204030204" pitchFamily="34" charset="0"/>
              </a:rPr>
              <a:t>:</a:t>
            </a:r>
            <a:r>
              <a:rPr lang="en-AU" sz="2600" b="1" spc="-50" dirty="0">
                <a:solidFill>
                  <a:srgbClr val="00B5CA"/>
                </a:solidFill>
                <a:latin typeface="Calibri" panose="020F0502020204030204" pitchFamily="34" charset="0"/>
                <a:cs typeface="Calibri" panose="020F0502020204030204" pitchFamily="34" charset="0"/>
              </a:rPr>
              <a:t> </a:t>
            </a:r>
          </a:p>
          <a:p>
            <a:r>
              <a:rPr lang="en-AU" sz="2600" b="1" dirty="0">
                <a:solidFill>
                  <a:srgbClr val="000000"/>
                </a:solidFill>
                <a:latin typeface="Calibri" panose="020F0502020204030204" pitchFamily="34" charset="0"/>
                <a:cs typeface="Calibri" panose="020F0502020204030204" pitchFamily="34" charset="0"/>
              </a:rPr>
              <a:t>Testosterone suppression (TS) + Enzalutamide (160mg) or NSAA</a:t>
            </a:r>
            <a:endParaRPr sz="2600" b="1" dirty="0">
              <a:latin typeface="Calibri" panose="020F0502020204030204" pitchFamily="34" charset="0"/>
              <a:cs typeface="Calibri" panose="020F0502020204030204" pitchFamily="34" charset="0"/>
            </a:endParaRPr>
          </a:p>
        </p:txBody>
      </p:sp>
      <p:sp>
        <p:nvSpPr>
          <p:cNvPr id="41" name="object 41"/>
          <p:cNvSpPr txBox="1"/>
          <p:nvPr/>
        </p:nvSpPr>
        <p:spPr>
          <a:xfrm>
            <a:off x="45863805" y="28986246"/>
            <a:ext cx="5037792" cy="787177"/>
          </a:xfrm>
          <a:prstGeom prst="rect">
            <a:avLst/>
          </a:prstGeom>
        </p:spPr>
        <p:txBody>
          <a:bodyPr vert="horz" wrap="square" lIns="0" tIns="43599" rIns="0" bIns="0" rtlCol="0">
            <a:spAutoFit/>
          </a:bodyPr>
          <a:lstStyle/>
          <a:p>
            <a:pPr marL="32294">
              <a:spcBef>
                <a:spcPts val="341"/>
              </a:spcBef>
            </a:pPr>
            <a:r>
              <a:rPr sz="4829" b="1" dirty="0">
                <a:latin typeface="+mn-lt"/>
                <a:cs typeface="Calibri"/>
              </a:rPr>
              <a:t>Abstract</a:t>
            </a:r>
            <a:r>
              <a:rPr sz="4829" b="1" spc="-50" dirty="0">
                <a:latin typeface="+mn-lt"/>
                <a:cs typeface="Calibri"/>
              </a:rPr>
              <a:t> </a:t>
            </a:r>
            <a:r>
              <a:rPr lang="en-AU" sz="4829" b="1" spc="-28" dirty="0">
                <a:latin typeface="+mn-lt"/>
                <a:cs typeface="Calibri"/>
              </a:rPr>
              <a:t>#5079</a:t>
            </a:r>
            <a:endParaRPr sz="4829" b="1" dirty="0">
              <a:latin typeface="+mn-lt"/>
              <a:cs typeface="Calibri"/>
            </a:endParaRPr>
          </a:p>
        </p:txBody>
      </p:sp>
      <p:pic>
        <p:nvPicPr>
          <p:cNvPr id="42" name="object 42"/>
          <p:cNvPicPr/>
          <p:nvPr/>
        </p:nvPicPr>
        <p:blipFill>
          <a:blip r:embed="rId4" cstate="print"/>
          <a:stretch>
            <a:fillRect/>
          </a:stretch>
        </p:blipFill>
        <p:spPr>
          <a:xfrm>
            <a:off x="38209878" y="30429526"/>
            <a:ext cx="532302" cy="532302"/>
          </a:xfrm>
          <a:prstGeom prst="rect">
            <a:avLst/>
          </a:prstGeom>
        </p:spPr>
      </p:pic>
      <p:pic>
        <p:nvPicPr>
          <p:cNvPr id="43" name="object 43"/>
          <p:cNvPicPr/>
          <p:nvPr/>
        </p:nvPicPr>
        <p:blipFill>
          <a:blip r:embed="rId5" cstate="print"/>
          <a:stretch>
            <a:fillRect/>
          </a:stretch>
        </p:blipFill>
        <p:spPr>
          <a:xfrm>
            <a:off x="38198786" y="29534644"/>
            <a:ext cx="554485" cy="609928"/>
          </a:xfrm>
          <a:prstGeom prst="rect">
            <a:avLst/>
          </a:prstGeom>
        </p:spPr>
      </p:pic>
      <p:sp>
        <p:nvSpPr>
          <p:cNvPr id="15" name="object 22">
            <a:extLst>
              <a:ext uri="{FF2B5EF4-FFF2-40B4-BE49-F238E27FC236}">
                <a16:creationId xmlns:a16="http://schemas.microsoft.com/office/drawing/2014/main" id="{981F7B50-68A5-C35F-094F-CD11207F487C}"/>
              </a:ext>
            </a:extLst>
          </p:cNvPr>
          <p:cNvSpPr txBox="1"/>
          <p:nvPr/>
        </p:nvSpPr>
        <p:spPr>
          <a:xfrm>
            <a:off x="41863764" y="31295276"/>
            <a:ext cx="2475301" cy="525365"/>
          </a:xfrm>
          <a:prstGeom prst="rect">
            <a:avLst/>
          </a:prstGeom>
        </p:spPr>
        <p:txBody>
          <a:bodyPr vert="horz" wrap="square" lIns="0" tIns="35525" rIns="0" bIns="0" rtlCol="0">
            <a:spAutoFit/>
          </a:bodyPr>
          <a:lstStyle/>
          <a:p>
            <a:pPr marL="32294">
              <a:spcBef>
                <a:spcPts val="277"/>
              </a:spcBef>
            </a:pPr>
            <a:r>
              <a:rPr lang="en-AU" sz="3181" b="1" spc="-28" dirty="0">
                <a:latin typeface="Calibri"/>
                <a:cs typeface="Calibri"/>
              </a:rPr>
              <a:t>#ENZAMET</a:t>
            </a:r>
            <a:endParaRPr lang="en-AU" sz="3181" dirty="0">
              <a:latin typeface="Calibri"/>
              <a:cs typeface="Calibri"/>
            </a:endParaRPr>
          </a:p>
        </p:txBody>
      </p:sp>
      <p:sp>
        <p:nvSpPr>
          <p:cNvPr id="18" name="Rectangle 1">
            <a:extLst>
              <a:ext uri="{FF2B5EF4-FFF2-40B4-BE49-F238E27FC236}">
                <a16:creationId xmlns:a16="http://schemas.microsoft.com/office/drawing/2014/main" id="{128C3D5C-6958-6F71-B630-04DF0ECAB72F}"/>
              </a:ext>
            </a:extLst>
          </p:cNvPr>
          <p:cNvSpPr>
            <a:spLocks noGrp="1" noChangeArrowheads="1"/>
          </p:cNvSpPr>
          <p:nvPr>
            <p:ph type="title"/>
          </p:nvPr>
        </p:nvSpPr>
        <p:spPr bwMode="auto">
          <a:xfrm>
            <a:off x="7227893" y="635161"/>
            <a:ext cx="38007615" cy="441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9295" tIns="324647" rIns="649295" bIns="324647" numCol="1" anchor="ctr" anchorCtr="0" compatLnSpc="1">
            <a:prstTxWarp prst="textNoShape">
              <a:avLst/>
            </a:prstTxWarp>
            <a:spAutoFit/>
          </a:bodyPr>
          <a:lstStyle/>
          <a:p>
            <a:pPr algn="ctr" defTabSz="6492972" rtl="0" eaLnBrk="0" fontAlgn="base" hangingPunct="0">
              <a:spcBef>
                <a:spcPct val="0"/>
              </a:spcBef>
              <a:spcAft>
                <a:spcPct val="0"/>
              </a:spcAft>
            </a:pPr>
            <a:r>
              <a:rPr lang="en-CA" sz="8140" dirty="0">
                <a:latin typeface="Arial" panose="020B0604020202020204" pitchFamily="34" charset="0"/>
                <a:cs typeface="Arial" panose="020B0604020202020204" pitchFamily="34" charset="0"/>
              </a:rPr>
              <a:t>PSA at 7 months is prognostic in metastatic hormone-sensitive prostate cancer (mHSPC) treated with enzalutamide: landmark analysis of ENZAMET </a:t>
            </a:r>
            <a:r>
              <a:rPr lang="en-US" altLang="en-US" sz="8140" dirty="0">
                <a:latin typeface="Arial" panose="020B0604020202020204" pitchFamily="34" charset="0"/>
              </a:rPr>
              <a:t>(ANZUP 1304)</a:t>
            </a:r>
            <a:endParaRPr lang="en-AU" altLang="en-US" sz="8140" dirty="0">
              <a:latin typeface="Arial" panose="020B0604020202020204" pitchFamily="34" charset="0"/>
            </a:endParaRPr>
          </a:p>
        </p:txBody>
      </p:sp>
      <p:sp>
        <p:nvSpPr>
          <p:cNvPr id="5" name="object 36">
            <a:extLst>
              <a:ext uri="{FF2B5EF4-FFF2-40B4-BE49-F238E27FC236}">
                <a16:creationId xmlns:a16="http://schemas.microsoft.com/office/drawing/2014/main" id="{0A3FE025-22E8-071B-84CF-A480B4B81C3F}"/>
              </a:ext>
            </a:extLst>
          </p:cNvPr>
          <p:cNvSpPr txBox="1"/>
          <p:nvPr/>
        </p:nvSpPr>
        <p:spPr>
          <a:xfrm>
            <a:off x="937830" y="9807477"/>
            <a:ext cx="14907051" cy="2910320"/>
          </a:xfrm>
          <a:prstGeom prst="rect">
            <a:avLst/>
          </a:prstGeom>
        </p:spPr>
        <p:txBody>
          <a:bodyPr vert="horz" wrap="square" lIns="0" tIns="32294" rIns="0" bIns="0" rtlCol="0">
            <a:spAutoFit/>
          </a:bodyPr>
          <a:lstStyle/>
          <a:p>
            <a:pPr marL="642537" marR="12916" lvl="1" indent="-619992" algn="l">
              <a:spcAft>
                <a:spcPts val="300"/>
              </a:spcAft>
              <a:buFont typeface="Arial" panose="020B0604020202020204" pitchFamily="34" charset="0"/>
              <a:buChar char="•"/>
            </a:pPr>
            <a:r>
              <a:rPr lang="en-US" sz="2600" dirty="0">
                <a:latin typeface="+mj-lt"/>
              </a:rPr>
              <a:t>ENZAMET randomized 1125 participants with mHSPC to compare enzalutamide (ENZA) versus a standard non-steroidal anti-androgen (NSAA) demonstrating superior progression-free survival and overall survival (PFS and OS) with ENZA.</a:t>
            </a:r>
          </a:p>
          <a:p>
            <a:pPr marL="642537" marR="12916" lvl="1" indent="-619992" algn="l">
              <a:spcAft>
                <a:spcPts val="300"/>
              </a:spcAft>
              <a:buFont typeface="Arial" panose="020B0604020202020204" pitchFamily="34" charset="0"/>
              <a:buChar char="•"/>
            </a:pPr>
            <a:r>
              <a:rPr lang="en-US" sz="2600" dirty="0">
                <a:latin typeface="+mj-lt"/>
              </a:rPr>
              <a:t>In </a:t>
            </a:r>
            <a:r>
              <a:rPr lang="en-US" sz="2600" i="1" dirty="0">
                <a:latin typeface="+mj-lt"/>
              </a:rPr>
              <a:t>CHAARTED</a:t>
            </a:r>
            <a:r>
              <a:rPr lang="en-US" sz="2600" dirty="0">
                <a:latin typeface="+mj-lt"/>
              </a:rPr>
              <a:t> and </a:t>
            </a:r>
            <a:r>
              <a:rPr lang="en-US" sz="2600" i="1" dirty="0">
                <a:latin typeface="+mj-lt"/>
              </a:rPr>
              <a:t>SWOG 9346</a:t>
            </a:r>
            <a:r>
              <a:rPr lang="en-US" sz="2600" dirty="0">
                <a:latin typeface="+mj-lt"/>
              </a:rPr>
              <a:t>, participants with mHSPC high volume (HV) achieving PSA ≤ 0.2ng/mL at 7 months is prognostic for longer OS.</a:t>
            </a:r>
          </a:p>
          <a:p>
            <a:pPr marL="642537" marR="12916" lvl="1" indent="-619992" algn="l">
              <a:spcAft>
                <a:spcPts val="300"/>
              </a:spcAft>
              <a:buFont typeface="Arial" panose="020B0604020202020204" pitchFamily="34" charset="0"/>
              <a:buChar char="•"/>
            </a:pPr>
            <a:r>
              <a:rPr lang="en-US" sz="2600" dirty="0">
                <a:latin typeface="+mj-lt"/>
              </a:rPr>
              <a:t>We sought to determine if the PSA levels at 7 months correlates with OS in ENZAMET participants across all prognostic subgroups with or without docetaxel.</a:t>
            </a:r>
            <a:endParaRPr lang="en-AU" sz="2600" dirty="0">
              <a:latin typeface="+mj-lt"/>
            </a:endParaRPr>
          </a:p>
        </p:txBody>
      </p:sp>
      <p:sp>
        <p:nvSpPr>
          <p:cNvPr id="23" name="object 36">
            <a:extLst>
              <a:ext uri="{FF2B5EF4-FFF2-40B4-BE49-F238E27FC236}">
                <a16:creationId xmlns:a16="http://schemas.microsoft.com/office/drawing/2014/main" id="{6F1E3F3A-2330-F59D-E6AD-B3CEFA457177}"/>
              </a:ext>
            </a:extLst>
          </p:cNvPr>
          <p:cNvSpPr txBox="1"/>
          <p:nvPr/>
        </p:nvSpPr>
        <p:spPr>
          <a:xfrm>
            <a:off x="873604" y="14378747"/>
            <a:ext cx="15699170" cy="2110101"/>
          </a:xfrm>
          <a:prstGeom prst="rect">
            <a:avLst/>
          </a:prstGeom>
        </p:spPr>
        <p:txBody>
          <a:bodyPr vert="horz" wrap="square" lIns="0" tIns="32294" rIns="0" bIns="0" rtlCol="0">
            <a:spAutoFit/>
          </a:bodyPr>
          <a:lstStyle/>
          <a:p>
            <a:pPr marL="642537" marR="12916" lvl="1" indent="-619992" algn="l">
              <a:spcAft>
                <a:spcPts val="300"/>
              </a:spcAft>
              <a:buFont typeface="Arial" panose="020B0604020202020204" pitchFamily="34" charset="0"/>
              <a:buChar char="•"/>
            </a:pPr>
            <a:r>
              <a:rPr lang="en-US" sz="2600" dirty="0">
                <a:latin typeface="+mj-lt"/>
              </a:rPr>
              <a:t>The ENZAMET dataset was analyzed and participants were included if they were followed for at least 7 months after randomization, and had availability of PSA and outcome data.</a:t>
            </a:r>
          </a:p>
          <a:p>
            <a:pPr marL="642537" marR="12916" lvl="1" indent="-619992" algn="l">
              <a:spcAft>
                <a:spcPts val="300"/>
              </a:spcAft>
              <a:buFont typeface="Arial" panose="020B0604020202020204" pitchFamily="34" charset="0"/>
              <a:buChar char="•"/>
            </a:pPr>
            <a:r>
              <a:rPr lang="en-US" sz="2600" dirty="0">
                <a:latin typeface="+mj-lt"/>
              </a:rPr>
              <a:t>We performed a landmark analysis using prognostic classifiers of PSA ≤ 0.2ng/mL and &gt; 0.2ng/mL at 7 months after initiation of therapy. </a:t>
            </a:r>
          </a:p>
          <a:p>
            <a:pPr marL="642537" marR="12916" lvl="1" indent="-619992" algn="l">
              <a:spcAft>
                <a:spcPts val="300"/>
              </a:spcAft>
              <a:buFont typeface="Arial" panose="020B0604020202020204" pitchFamily="34" charset="0"/>
              <a:buChar char="•"/>
            </a:pPr>
            <a:r>
              <a:rPr lang="en-US" sz="2600" dirty="0">
                <a:solidFill>
                  <a:schemeClr val="tx1"/>
                </a:solidFill>
                <a:latin typeface="+mj-lt"/>
              </a:rPr>
              <a:t>LASSO penalization was used to construct a multivariable model for </a:t>
            </a:r>
            <a:r>
              <a:rPr lang="en-AU" sz="2600" dirty="0">
                <a:solidFill>
                  <a:schemeClr val="tx1"/>
                </a:solidFill>
                <a:latin typeface="+mj-lt"/>
              </a:rPr>
              <a:t>PSA ≤ 0.2 ng/mL at 7 months.</a:t>
            </a:r>
            <a:endParaRPr lang="en-US" sz="2600" dirty="0">
              <a:solidFill>
                <a:schemeClr val="tx1"/>
              </a:solidFill>
              <a:latin typeface="+mj-lt"/>
            </a:endParaRPr>
          </a:p>
        </p:txBody>
      </p:sp>
      <p:sp>
        <p:nvSpPr>
          <p:cNvPr id="61" name="object 36">
            <a:extLst>
              <a:ext uri="{FF2B5EF4-FFF2-40B4-BE49-F238E27FC236}">
                <a16:creationId xmlns:a16="http://schemas.microsoft.com/office/drawing/2014/main" id="{BA2DC4D1-CADF-9267-DF4F-1B064E3AF48F}"/>
              </a:ext>
            </a:extLst>
          </p:cNvPr>
          <p:cNvSpPr txBox="1"/>
          <p:nvPr/>
        </p:nvSpPr>
        <p:spPr>
          <a:xfrm>
            <a:off x="11913631" y="18131180"/>
            <a:ext cx="3695994" cy="2079324"/>
          </a:xfrm>
          <a:prstGeom prst="rect">
            <a:avLst/>
          </a:prstGeom>
        </p:spPr>
        <p:txBody>
          <a:bodyPr vert="horz" wrap="square" lIns="0" tIns="32294" rIns="0" bIns="0" rtlCol="0">
            <a:spAutoFit/>
          </a:bodyPr>
          <a:lstStyle/>
          <a:p>
            <a:pPr marL="32294" marR="12916">
              <a:spcBef>
                <a:spcPts val="256"/>
              </a:spcBef>
            </a:pPr>
            <a:r>
              <a:rPr lang="en-AU" sz="2600" b="1" spc="-50" dirty="0">
                <a:solidFill>
                  <a:srgbClr val="00B5CA"/>
                </a:solidFill>
                <a:latin typeface="Calibri"/>
                <a:cs typeface="Calibri"/>
              </a:rPr>
              <a:t>Endpoints; </a:t>
            </a:r>
            <a:br>
              <a:rPr lang="en-AU" sz="2600" b="1" spc="-50" dirty="0">
                <a:solidFill>
                  <a:srgbClr val="00B5CA"/>
                </a:solidFill>
                <a:latin typeface="Calibri"/>
                <a:cs typeface="Calibri"/>
              </a:rPr>
            </a:br>
            <a:r>
              <a:rPr lang="en-AU" sz="2600" b="1" spc="-36" dirty="0">
                <a:latin typeface="Calibri"/>
                <a:cs typeface="Calibri"/>
              </a:rPr>
              <a:t>Primary: OS </a:t>
            </a:r>
            <a:br>
              <a:rPr lang="en-AU" sz="2600" b="1" spc="-36" dirty="0">
                <a:latin typeface="Calibri"/>
                <a:cs typeface="Calibri"/>
              </a:rPr>
            </a:br>
            <a:r>
              <a:rPr lang="en-AU" sz="2600" b="1" spc="-36" dirty="0">
                <a:latin typeface="Calibri"/>
                <a:cs typeface="Calibri"/>
              </a:rPr>
              <a:t>Secondary: PSA response at 7 months</a:t>
            </a:r>
            <a:br>
              <a:rPr lang="en-AU" sz="2900" b="1" spc="-36" dirty="0">
                <a:latin typeface="Calibri"/>
                <a:cs typeface="Calibri"/>
              </a:rPr>
            </a:br>
            <a:endParaRPr lang="en-AU" sz="2900" b="1" spc="-64" dirty="0">
              <a:latin typeface="Calibri"/>
              <a:cs typeface="Calibri"/>
            </a:endParaRPr>
          </a:p>
        </p:txBody>
      </p:sp>
      <p:sp>
        <p:nvSpPr>
          <p:cNvPr id="3" name="TextBox 2">
            <a:extLst>
              <a:ext uri="{FF2B5EF4-FFF2-40B4-BE49-F238E27FC236}">
                <a16:creationId xmlns:a16="http://schemas.microsoft.com/office/drawing/2014/main" id="{EC98A503-FC91-A3A9-3E7B-0F1C1716F03A}"/>
              </a:ext>
            </a:extLst>
          </p:cNvPr>
          <p:cNvSpPr txBox="1"/>
          <p:nvPr/>
        </p:nvSpPr>
        <p:spPr>
          <a:xfrm>
            <a:off x="1177565" y="23865006"/>
            <a:ext cx="16218526" cy="553998"/>
          </a:xfrm>
          <a:prstGeom prst="rect">
            <a:avLst/>
          </a:prstGeom>
          <a:noFill/>
        </p:spPr>
        <p:txBody>
          <a:bodyPr wrap="square" rtlCol="0">
            <a:spAutoFit/>
          </a:bodyPr>
          <a:lstStyle/>
          <a:p>
            <a:r>
              <a:rPr lang="en-AU" sz="3000" b="1" dirty="0">
                <a:solidFill>
                  <a:srgbClr val="35BDCB"/>
                </a:solidFill>
                <a:latin typeface="Calibri" panose="020F0502020204030204" pitchFamily="34" charset="0"/>
                <a:cs typeface="Calibri" panose="020F0502020204030204" pitchFamily="34" charset="0"/>
              </a:rPr>
              <a:t>Table 1: Baseline characteristics of ENZAMET 7 month landmark analysis  </a:t>
            </a:r>
          </a:p>
        </p:txBody>
      </p:sp>
      <p:graphicFrame>
        <p:nvGraphicFramePr>
          <p:cNvPr id="10" name="Table 9">
            <a:extLst>
              <a:ext uri="{FF2B5EF4-FFF2-40B4-BE49-F238E27FC236}">
                <a16:creationId xmlns:a16="http://schemas.microsoft.com/office/drawing/2014/main" id="{D2D83CBC-547E-3A48-9A38-663A0D1289FD}"/>
              </a:ext>
            </a:extLst>
          </p:cNvPr>
          <p:cNvGraphicFramePr>
            <a:graphicFrameLocks noGrp="1"/>
          </p:cNvGraphicFramePr>
          <p:nvPr>
            <p:extLst>
              <p:ext uri="{D42A27DB-BD31-4B8C-83A1-F6EECF244321}">
                <p14:modId xmlns:p14="http://schemas.microsoft.com/office/powerpoint/2010/main" val="1642973979"/>
              </p:ext>
            </p:extLst>
          </p:nvPr>
        </p:nvGraphicFramePr>
        <p:xfrm>
          <a:off x="1251148" y="24585693"/>
          <a:ext cx="13778172" cy="3535680"/>
        </p:xfrm>
        <a:graphic>
          <a:graphicData uri="http://schemas.openxmlformats.org/drawingml/2006/table">
            <a:tbl>
              <a:tblPr firstRow="1" bandRow="1">
                <a:tableStyleId>{2D5ABB26-0587-4C30-8999-92F81FD0307C}</a:tableStyleId>
              </a:tblPr>
              <a:tblGrid>
                <a:gridCol w="7019197">
                  <a:extLst>
                    <a:ext uri="{9D8B030D-6E8A-4147-A177-3AD203B41FA5}">
                      <a16:colId xmlns:a16="http://schemas.microsoft.com/office/drawing/2014/main" val="4085382069"/>
                    </a:ext>
                  </a:extLst>
                </a:gridCol>
                <a:gridCol w="2340385">
                  <a:extLst>
                    <a:ext uri="{9D8B030D-6E8A-4147-A177-3AD203B41FA5}">
                      <a16:colId xmlns:a16="http://schemas.microsoft.com/office/drawing/2014/main" val="2917576093"/>
                    </a:ext>
                  </a:extLst>
                </a:gridCol>
                <a:gridCol w="2340385">
                  <a:extLst>
                    <a:ext uri="{9D8B030D-6E8A-4147-A177-3AD203B41FA5}">
                      <a16:colId xmlns:a16="http://schemas.microsoft.com/office/drawing/2014/main" val="2854332554"/>
                    </a:ext>
                  </a:extLst>
                </a:gridCol>
                <a:gridCol w="2078205">
                  <a:extLst>
                    <a:ext uri="{9D8B030D-6E8A-4147-A177-3AD203B41FA5}">
                      <a16:colId xmlns:a16="http://schemas.microsoft.com/office/drawing/2014/main" val="1175122506"/>
                    </a:ext>
                  </a:extLst>
                </a:gridCol>
              </a:tblGrid>
              <a:tr h="925497">
                <a:tc>
                  <a:txBody>
                    <a:bodyPr/>
                    <a:lstStyle/>
                    <a:p>
                      <a:pPr marL="360000" marR="25400">
                        <a:lnSpc>
                          <a:spcPct val="100000"/>
                        </a:lnSpc>
                        <a:spcBef>
                          <a:spcPts val="200"/>
                        </a:spcBef>
                        <a:spcAft>
                          <a:spcPts val="200"/>
                        </a:spcAft>
                      </a:pPr>
                      <a:r>
                        <a:rPr lang="en-AU" sz="3200" b="1" kern="100" dirty="0">
                          <a:effectLst/>
                        </a:rPr>
                        <a:t>Baseline characteristic</a:t>
                      </a:r>
                      <a:endParaRPr lang="en-AU" sz="32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3200" b="1" kern="100" dirty="0">
                          <a:effectLst/>
                        </a:rPr>
                        <a:t>NSAA</a:t>
                      </a:r>
                      <a:br>
                        <a:rPr lang="en-AU" sz="3200" b="1" kern="100" dirty="0">
                          <a:effectLst/>
                        </a:rPr>
                      </a:br>
                      <a:r>
                        <a:rPr lang="en-AU" sz="3200" b="1" kern="100" dirty="0">
                          <a:effectLst/>
                        </a:rPr>
                        <a:t>n=549 </a:t>
                      </a:r>
                      <a:endParaRPr lang="en-AU" sz="32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3200" b="1" kern="100" dirty="0">
                          <a:effectLst/>
                        </a:rPr>
                        <a:t>ENZA</a:t>
                      </a:r>
                      <a:br>
                        <a:rPr lang="en-AU" sz="3200" b="1" kern="100" dirty="0">
                          <a:effectLst/>
                        </a:rPr>
                      </a:br>
                      <a:r>
                        <a:rPr lang="en-AU" sz="3200" b="1" kern="100" dirty="0">
                          <a:effectLst/>
                        </a:rPr>
                        <a:t>n=555</a:t>
                      </a:r>
                      <a:endParaRPr lang="en-AU" sz="32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3200" b="1" kern="100" dirty="0">
                          <a:effectLst/>
                        </a:rPr>
                        <a:t>ALL</a:t>
                      </a:r>
                      <a:br>
                        <a:rPr lang="en-AU" sz="3200" b="1" kern="100" dirty="0">
                          <a:effectLst/>
                        </a:rPr>
                      </a:br>
                      <a:r>
                        <a:rPr lang="en-AU" sz="3200" b="1" kern="100" dirty="0">
                          <a:effectLst/>
                        </a:rPr>
                        <a:t>n=1,104</a:t>
                      </a:r>
                      <a:endParaRPr lang="en-AU" sz="32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086468"/>
                  </a:ext>
                </a:extLst>
              </a:tr>
              <a:tr h="404905">
                <a:tc>
                  <a:txBody>
                    <a:bodyPr/>
                    <a:lstStyle/>
                    <a:p>
                      <a:pPr marL="360000" marR="25400">
                        <a:lnSpc>
                          <a:spcPct val="100000"/>
                        </a:lnSpc>
                        <a:spcBef>
                          <a:spcPts val="200"/>
                        </a:spcBef>
                        <a:spcAft>
                          <a:spcPts val="200"/>
                        </a:spcAft>
                      </a:pPr>
                      <a:r>
                        <a:rPr lang="en-AU" sz="2800" b="1" kern="100" dirty="0">
                          <a:effectLst/>
                        </a:rPr>
                        <a:t>Age median years (range)</a:t>
                      </a:r>
                      <a:endParaRPr lang="en-AU" sz="28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69 (42, 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69 (47,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rPr>
                        <a:t>69 (42, 96)</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684013"/>
                  </a:ext>
                </a:extLst>
              </a:tr>
              <a:tr h="404905">
                <a:tc>
                  <a:txBody>
                    <a:bodyPr/>
                    <a:lstStyle/>
                    <a:p>
                      <a:pPr marL="360000" marR="25400">
                        <a:lnSpc>
                          <a:spcPct val="100000"/>
                        </a:lnSpc>
                        <a:spcBef>
                          <a:spcPts val="200"/>
                        </a:spcBef>
                        <a:spcAft>
                          <a:spcPts val="200"/>
                        </a:spcAft>
                      </a:pPr>
                      <a:r>
                        <a:rPr lang="en-AU" sz="2800" b="1" kern="100" dirty="0">
                          <a:solidFill>
                            <a:schemeClr val="tx1"/>
                          </a:solidFill>
                          <a:effectLst/>
                        </a:rPr>
                        <a:t>Synchronous Disease n (%)</a:t>
                      </a:r>
                      <a:endParaRPr lang="en-AU" sz="2800" b="1" kern="1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337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331 (60)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668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19782"/>
                  </a:ext>
                </a:extLst>
              </a:tr>
              <a:tr h="404905">
                <a:tc gridSpan="4">
                  <a:txBody>
                    <a:bodyPr/>
                    <a:lstStyle/>
                    <a:p>
                      <a:pPr marL="360000" marR="25400">
                        <a:lnSpc>
                          <a:spcPct val="100000"/>
                        </a:lnSpc>
                        <a:spcBef>
                          <a:spcPts val="200"/>
                        </a:spcBef>
                        <a:spcAft>
                          <a:spcPts val="200"/>
                        </a:spcAft>
                      </a:pPr>
                      <a:r>
                        <a:rPr lang="en-AU" sz="2800" b="1" kern="100" dirty="0">
                          <a:effectLst/>
                        </a:rPr>
                        <a:t>Volume of disease </a:t>
                      </a:r>
                      <a:endParaRPr lang="en-AU" sz="28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5400" marR="25400" algn="ctr">
                        <a:lnSpc>
                          <a:spcPct val="100000"/>
                        </a:lnSpc>
                        <a:spcBef>
                          <a:spcPts val="200"/>
                        </a:spcBef>
                        <a:spcAft>
                          <a:spcPts val="200"/>
                        </a:spcAft>
                      </a:pP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5400" marR="25400" algn="ctr">
                        <a:lnSpc>
                          <a:spcPct val="100000"/>
                        </a:lnSpc>
                        <a:spcBef>
                          <a:spcPts val="200"/>
                        </a:spcBef>
                        <a:spcAft>
                          <a:spcPts val="200"/>
                        </a:spcAft>
                      </a:pP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5400" marR="25400" algn="ctr">
                        <a:lnSpc>
                          <a:spcPct val="100000"/>
                        </a:lnSpc>
                        <a:spcBef>
                          <a:spcPts val="200"/>
                        </a:spcBef>
                        <a:spcAft>
                          <a:spcPts val="200"/>
                        </a:spcAft>
                      </a:pP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663940"/>
                  </a:ext>
                </a:extLst>
              </a:tr>
              <a:tr h="404905">
                <a:tc>
                  <a:txBody>
                    <a:bodyPr/>
                    <a:lstStyle/>
                    <a:p>
                      <a:pPr marL="360000" marR="25400">
                        <a:lnSpc>
                          <a:spcPct val="100000"/>
                        </a:lnSpc>
                        <a:spcBef>
                          <a:spcPts val="200"/>
                        </a:spcBef>
                        <a:spcAft>
                          <a:spcPts val="200"/>
                        </a:spcAft>
                      </a:pPr>
                      <a:r>
                        <a:rPr lang="en-AU" sz="2800" kern="100" dirty="0">
                          <a:effectLst/>
                        </a:rPr>
                        <a:t>High n (%)</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290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296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rPr>
                        <a:t>586 (53)</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632692"/>
                  </a:ext>
                </a:extLst>
              </a:tr>
              <a:tr h="404905">
                <a:tc>
                  <a:txBody>
                    <a:bodyPr/>
                    <a:lstStyle/>
                    <a:p>
                      <a:pPr marL="360000" marR="25400">
                        <a:lnSpc>
                          <a:spcPct val="100000"/>
                        </a:lnSpc>
                        <a:spcBef>
                          <a:spcPts val="200"/>
                        </a:spcBef>
                        <a:spcAft>
                          <a:spcPts val="200"/>
                        </a:spcAft>
                      </a:pPr>
                      <a:r>
                        <a:rPr lang="en-AU" sz="2800" kern="100" dirty="0">
                          <a:effectLst/>
                        </a:rPr>
                        <a:t>Low n (%)</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259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259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rPr>
                        <a:t>518 (47)</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766771"/>
                  </a:ext>
                </a:extLst>
              </a:tr>
              <a:tr h="404905">
                <a:tc>
                  <a:txBody>
                    <a:bodyPr/>
                    <a:lstStyle/>
                    <a:p>
                      <a:pPr marL="360000" marR="25400">
                        <a:lnSpc>
                          <a:spcPct val="100000"/>
                        </a:lnSpc>
                        <a:spcBef>
                          <a:spcPts val="200"/>
                        </a:spcBef>
                        <a:spcAft>
                          <a:spcPts val="200"/>
                        </a:spcAft>
                      </a:pPr>
                      <a:r>
                        <a:rPr lang="en-AU" sz="2800" b="1" kern="100" dirty="0">
                          <a:effectLst/>
                        </a:rPr>
                        <a:t>Planned concurrent Docetaxel n (%)</a:t>
                      </a:r>
                      <a:endParaRPr lang="en-AU" sz="2800" b="1"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242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latin typeface="+mn-lt"/>
                          <a:ea typeface="Calibri" panose="020F0502020204030204" pitchFamily="34" charset="0"/>
                          <a:cs typeface="Times New Roman" panose="02020603050405020304" pitchFamily="18" charset="0"/>
                        </a:rPr>
                        <a:t>249 (45)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 marR="25400" algn="ctr">
                        <a:lnSpc>
                          <a:spcPct val="100000"/>
                        </a:lnSpc>
                        <a:spcBef>
                          <a:spcPts val="200"/>
                        </a:spcBef>
                        <a:spcAft>
                          <a:spcPts val="200"/>
                        </a:spcAft>
                      </a:pPr>
                      <a:r>
                        <a:rPr lang="en-AU" sz="2800" kern="100" dirty="0">
                          <a:effectLst/>
                        </a:rPr>
                        <a:t>491 (44)</a:t>
                      </a:r>
                      <a:endParaRPr lang="en-AU" sz="2800" kern="1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053656"/>
                  </a:ext>
                </a:extLst>
              </a:tr>
            </a:tbl>
          </a:graphicData>
        </a:graphic>
      </p:graphicFrame>
      <p:sp>
        <p:nvSpPr>
          <p:cNvPr id="25" name="TextBox 24">
            <a:extLst>
              <a:ext uri="{FF2B5EF4-FFF2-40B4-BE49-F238E27FC236}">
                <a16:creationId xmlns:a16="http://schemas.microsoft.com/office/drawing/2014/main" id="{EE39A0AE-FB7F-07B1-C340-91043678B824}"/>
              </a:ext>
            </a:extLst>
          </p:cNvPr>
          <p:cNvSpPr txBox="1"/>
          <p:nvPr/>
        </p:nvSpPr>
        <p:spPr>
          <a:xfrm>
            <a:off x="18689027" y="12732212"/>
            <a:ext cx="14603745" cy="553998"/>
          </a:xfrm>
          <a:prstGeom prst="rect">
            <a:avLst/>
          </a:prstGeom>
          <a:noFill/>
        </p:spPr>
        <p:txBody>
          <a:bodyPr wrap="square" rtlCol="0">
            <a:spAutoFit/>
          </a:bodyPr>
          <a:lstStyle/>
          <a:p>
            <a:r>
              <a:rPr lang="en-AU" sz="3000" b="1" dirty="0">
                <a:solidFill>
                  <a:srgbClr val="35BDCB"/>
                </a:solidFill>
                <a:latin typeface="Calibri" panose="020F0502020204030204" pitchFamily="34" charset="0"/>
                <a:cs typeface="Calibri" panose="020F0502020204030204" pitchFamily="34" charset="0"/>
              </a:rPr>
              <a:t>Figure 1: LM Analysis of Overall Survival (OS) High Volume Disease</a:t>
            </a:r>
            <a:endParaRPr lang="en-AU" sz="3000" dirty="0">
              <a:solidFill>
                <a:srgbClr val="35BDCB"/>
              </a:solidFill>
              <a:latin typeface="Calibri" panose="020F0502020204030204" pitchFamily="34" charset="0"/>
              <a:cs typeface="Calibri" panose="020F0502020204030204" pitchFamily="34" charset="0"/>
            </a:endParaRPr>
          </a:p>
        </p:txBody>
      </p:sp>
      <p:sp>
        <p:nvSpPr>
          <p:cNvPr id="2" name="object 36">
            <a:extLst>
              <a:ext uri="{FF2B5EF4-FFF2-40B4-BE49-F238E27FC236}">
                <a16:creationId xmlns:a16="http://schemas.microsoft.com/office/drawing/2014/main" id="{6E4A2177-0A1B-6CA6-AF43-EFC80A7003A8}"/>
              </a:ext>
            </a:extLst>
          </p:cNvPr>
          <p:cNvSpPr txBox="1"/>
          <p:nvPr/>
        </p:nvSpPr>
        <p:spPr>
          <a:xfrm>
            <a:off x="840950" y="21624992"/>
            <a:ext cx="15144950" cy="2148573"/>
          </a:xfrm>
          <a:prstGeom prst="rect">
            <a:avLst/>
          </a:prstGeom>
        </p:spPr>
        <p:txBody>
          <a:bodyPr vert="horz" wrap="square" lIns="0" tIns="32294" rIns="0" bIns="0" rtlCol="0">
            <a:spAutoFit/>
          </a:bodyPr>
          <a:lstStyle/>
          <a:p>
            <a:pPr marL="642537" marR="12916" lvl="1" indent="-619992" algn="l">
              <a:spcAft>
                <a:spcPts val="300"/>
              </a:spcAft>
              <a:buFont typeface="Arial" panose="020B0604020202020204" pitchFamily="34" charset="0"/>
              <a:buChar char="•"/>
            </a:pPr>
            <a:r>
              <a:rPr lang="en-US" sz="2600" dirty="0">
                <a:latin typeface="+mj-lt"/>
              </a:rPr>
              <a:t>PSA of ≤ 0.2ng/mL was recorded in 646/1125 (57%) participants. </a:t>
            </a:r>
          </a:p>
          <a:p>
            <a:pPr marL="642537" marR="12916" lvl="1" indent="-619992" algn="l">
              <a:spcAft>
                <a:spcPts val="300"/>
              </a:spcAft>
              <a:buFont typeface="Arial" panose="020B0604020202020204" pitchFamily="34" charset="0"/>
              <a:buChar char="•"/>
            </a:pPr>
            <a:r>
              <a:rPr lang="en-US" sz="2600" dirty="0">
                <a:latin typeface="+mj-lt"/>
              </a:rPr>
              <a:t>PSA of ≤ 0.2ng/mL was recorded in 271/562 (48%) in the NSAA arm versus 375/563 (67%) in the ENZA arm.</a:t>
            </a:r>
          </a:p>
          <a:p>
            <a:pPr marL="642537" marR="12916" lvl="1" indent="-619992" algn="l">
              <a:spcAft>
                <a:spcPts val="300"/>
              </a:spcAft>
              <a:buFont typeface="Arial" panose="020B0604020202020204" pitchFamily="34" charset="0"/>
              <a:buChar char="•"/>
            </a:pPr>
            <a:r>
              <a:rPr lang="en-US" sz="2600" dirty="0">
                <a:latin typeface="+mj-lt"/>
              </a:rPr>
              <a:t>1104/1,125 (98%) of participants were included in the Landmark Analysis at 7 months.</a:t>
            </a:r>
          </a:p>
          <a:p>
            <a:pPr marL="642537" marR="12916" lvl="1" indent="-619992" algn="l">
              <a:spcAft>
                <a:spcPts val="300"/>
              </a:spcAft>
              <a:buFont typeface="Arial" panose="020B0604020202020204" pitchFamily="34" charset="0"/>
              <a:buChar char="•"/>
            </a:pPr>
            <a:r>
              <a:rPr lang="en-US" sz="2600" dirty="0">
                <a:latin typeface="+mj-lt"/>
              </a:rPr>
              <a:t>Baseline characteristics of the 1,104 participants included in the Landmark analysis were similar in the ENZA and NSAA groups (Table 1).</a:t>
            </a:r>
          </a:p>
        </p:txBody>
      </p:sp>
      <p:sp>
        <p:nvSpPr>
          <p:cNvPr id="45" name="Rounded Rectangle 44">
            <a:extLst>
              <a:ext uri="{FF2B5EF4-FFF2-40B4-BE49-F238E27FC236}">
                <a16:creationId xmlns:a16="http://schemas.microsoft.com/office/drawing/2014/main" id="{80FFD010-2B84-5F4B-8F94-2E483FBB6DA0}"/>
              </a:ext>
            </a:extLst>
          </p:cNvPr>
          <p:cNvSpPr/>
          <p:nvPr/>
        </p:nvSpPr>
        <p:spPr>
          <a:xfrm>
            <a:off x="33558993" y="29925323"/>
            <a:ext cx="3547933"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Contact Us</a:t>
            </a:r>
            <a:endParaRPr lang="en-US" sz="5400" dirty="0">
              <a:solidFill>
                <a:sysClr val="windowText" lastClr="000000"/>
              </a:solidFill>
            </a:endParaRPr>
          </a:p>
        </p:txBody>
      </p:sp>
      <p:sp>
        <p:nvSpPr>
          <p:cNvPr id="47" name="object 22">
            <a:extLst>
              <a:ext uri="{FF2B5EF4-FFF2-40B4-BE49-F238E27FC236}">
                <a16:creationId xmlns:a16="http://schemas.microsoft.com/office/drawing/2014/main" id="{1FEC08FF-60EE-B943-AC07-052453583ACC}"/>
              </a:ext>
            </a:extLst>
          </p:cNvPr>
          <p:cNvSpPr txBox="1"/>
          <p:nvPr/>
        </p:nvSpPr>
        <p:spPr>
          <a:xfrm>
            <a:off x="39065137" y="29534644"/>
            <a:ext cx="6688882" cy="525365"/>
          </a:xfrm>
          <a:prstGeom prst="rect">
            <a:avLst/>
          </a:prstGeom>
        </p:spPr>
        <p:txBody>
          <a:bodyPr vert="horz" wrap="square" lIns="0" tIns="35525" rIns="0" bIns="0" rtlCol="0">
            <a:spAutoFit/>
          </a:bodyPr>
          <a:lstStyle/>
          <a:p>
            <a:pPr marL="32294">
              <a:spcBef>
                <a:spcPts val="277"/>
              </a:spcBef>
            </a:pPr>
            <a:r>
              <a:rPr lang="en-AU" sz="3181" b="1" spc="-28" dirty="0" err="1">
                <a:latin typeface="Calibri"/>
                <a:cs typeface="Calibri"/>
              </a:rPr>
              <a:t>trials@anzup.org.au</a:t>
            </a:r>
            <a:endParaRPr lang="en-AU" sz="3181" dirty="0">
              <a:latin typeface="Calibri"/>
              <a:cs typeface="Calibri"/>
            </a:endParaRPr>
          </a:p>
        </p:txBody>
      </p:sp>
      <p:sp>
        <p:nvSpPr>
          <p:cNvPr id="48" name="Rounded Rectangle 47">
            <a:extLst>
              <a:ext uri="{FF2B5EF4-FFF2-40B4-BE49-F238E27FC236}">
                <a16:creationId xmlns:a16="http://schemas.microsoft.com/office/drawing/2014/main" id="{FBA6AB94-CFA0-A649-8AD9-CE709856C75C}"/>
              </a:ext>
            </a:extLst>
          </p:cNvPr>
          <p:cNvSpPr/>
          <p:nvPr/>
        </p:nvSpPr>
        <p:spPr>
          <a:xfrm>
            <a:off x="861003" y="8490264"/>
            <a:ext cx="15289278"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1. Background</a:t>
            </a:r>
            <a:endParaRPr lang="en-US" sz="5400" dirty="0">
              <a:solidFill>
                <a:sysClr val="windowText" lastClr="000000"/>
              </a:solidFill>
            </a:endParaRPr>
          </a:p>
        </p:txBody>
      </p:sp>
      <p:sp>
        <p:nvSpPr>
          <p:cNvPr id="49" name="Rounded Rectangle 48">
            <a:extLst>
              <a:ext uri="{FF2B5EF4-FFF2-40B4-BE49-F238E27FC236}">
                <a16:creationId xmlns:a16="http://schemas.microsoft.com/office/drawing/2014/main" id="{684D9D99-64FE-DF40-9CE2-2525C57A9DB0}"/>
              </a:ext>
            </a:extLst>
          </p:cNvPr>
          <p:cNvSpPr/>
          <p:nvPr/>
        </p:nvSpPr>
        <p:spPr>
          <a:xfrm>
            <a:off x="877527" y="20243976"/>
            <a:ext cx="15047943"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4. Results</a:t>
            </a:r>
            <a:endParaRPr lang="en-US" sz="5400" dirty="0">
              <a:solidFill>
                <a:sysClr val="windowText" lastClr="000000"/>
              </a:solidFill>
            </a:endParaRPr>
          </a:p>
        </p:txBody>
      </p:sp>
      <p:sp>
        <p:nvSpPr>
          <p:cNvPr id="50" name="Rounded Rectangle 49">
            <a:extLst>
              <a:ext uri="{FF2B5EF4-FFF2-40B4-BE49-F238E27FC236}">
                <a16:creationId xmlns:a16="http://schemas.microsoft.com/office/drawing/2014/main" id="{621F9A1E-AE9D-AC49-ABA5-6FF5BA6169F3}"/>
              </a:ext>
            </a:extLst>
          </p:cNvPr>
          <p:cNvSpPr/>
          <p:nvPr/>
        </p:nvSpPr>
        <p:spPr>
          <a:xfrm>
            <a:off x="827666" y="16793315"/>
            <a:ext cx="15127380"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3. ENZAMET Study Design</a:t>
            </a:r>
            <a:endParaRPr lang="en-US" sz="5400" dirty="0">
              <a:solidFill>
                <a:sysClr val="windowText" lastClr="000000"/>
              </a:solidFill>
            </a:endParaRPr>
          </a:p>
        </p:txBody>
      </p:sp>
      <p:sp>
        <p:nvSpPr>
          <p:cNvPr id="51" name="Rounded Rectangle 50">
            <a:extLst>
              <a:ext uri="{FF2B5EF4-FFF2-40B4-BE49-F238E27FC236}">
                <a16:creationId xmlns:a16="http://schemas.microsoft.com/office/drawing/2014/main" id="{CA8DC129-93EA-044D-9AF9-B027A7119897}"/>
              </a:ext>
            </a:extLst>
          </p:cNvPr>
          <p:cNvSpPr/>
          <p:nvPr/>
        </p:nvSpPr>
        <p:spPr>
          <a:xfrm>
            <a:off x="873604" y="13014469"/>
            <a:ext cx="15289278"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2. Methods</a:t>
            </a:r>
            <a:endParaRPr lang="en-US" sz="5400" dirty="0">
              <a:solidFill>
                <a:sysClr val="windowText" lastClr="000000"/>
              </a:solidFill>
            </a:endParaRPr>
          </a:p>
        </p:txBody>
      </p:sp>
      <p:sp>
        <p:nvSpPr>
          <p:cNvPr id="52" name="object 32">
            <a:extLst>
              <a:ext uri="{FF2B5EF4-FFF2-40B4-BE49-F238E27FC236}">
                <a16:creationId xmlns:a16="http://schemas.microsoft.com/office/drawing/2014/main" id="{2152DCDD-E327-1D49-9662-DB36EAC830FB}"/>
              </a:ext>
            </a:extLst>
          </p:cNvPr>
          <p:cNvSpPr txBox="1"/>
          <p:nvPr/>
        </p:nvSpPr>
        <p:spPr>
          <a:xfrm>
            <a:off x="31874054" y="25488432"/>
            <a:ext cx="18634573" cy="3100744"/>
          </a:xfrm>
          <a:prstGeom prst="roundRect">
            <a:avLst/>
          </a:prstGeom>
          <a:ln>
            <a:solidFill>
              <a:srgbClr val="35BDCB"/>
            </a:solidFill>
          </a:ln>
        </p:spPr>
        <p:style>
          <a:lnRef idx="2">
            <a:schemeClr val="accent1"/>
          </a:lnRef>
          <a:fillRef idx="1">
            <a:schemeClr val="lt1"/>
          </a:fillRef>
          <a:effectRef idx="0">
            <a:schemeClr val="accent1"/>
          </a:effectRef>
          <a:fontRef idx="minor">
            <a:schemeClr val="dk1"/>
          </a:fontRef>
        </p:style>
        <p:txBody>
          <a:bodyPr vert="horz" wrap="square" lIns="216000" tIns="32291" rIns="216000" bIns="0" rtlCol="0">
            <a:spAutoFit/>
          </a:bodyPr>
          <a:lstStyle/>
          <a:p>
            <a:pPr marL="32292">
              <a:spcBef>
                <a:spcPts val="254"/>
              </a:spcBef>
            </a:pPr>
            <a:endParaRPr lang="en-US" sz="900" b="1" dirty="0">
              <a:solidFill>
                <a:srgbClr val="000000"/>
              </a:solidFill>
              <a:latin typeface="Calibri" panose="020F0502020204030204" pitchFamily="34" charset="0"/>
              <a:cs typeface="Calibri" panose="020F0502020204030204" pitchFamily="34" charset="0"/>
            </a:endParaRPr>
          </a:p>
          <a:p>
            <a:pPr>
              <a:spcAft>
                <a:spcPts val="300"/>
              </a:spcAft>
            </a:pPr>
            <a:r>
              <a:rPr lang="en-US" sz="2600" dirty="0">
                <a:latin typeface="+mn-lt"/>
              </a:rPr>
              <a:t>This post-hoc analysis of the ENZAMET clinical trial demonstrated that:</a:t>
            </a:r>
          </a:p>
          <a:p>
            <a:pPr marL="642537" marR="12916" lvl="1" indent="-619992" algn="l">
              <a:spcBef>
                <a:spcPts val="256"/>
              </a:spcBef>
              <a:spcAft>
                <a:spcPts val="300"/>
              </a:spcAft>
              <a:buFont typeface="Arial" panose="020B0604020202020204" pitchFamily="34" charset="0"/>
              <a:buChar char="•"/>
            </a:pPr>
            <a:r>
              <a:rPr lang="en-US" sz="2600" dirty="0">
                <a:latin typeface="+mj-lt"/>
              </a:rPr>
              <a:t>Participants who achieve </a:t>
            </a:r>
            <a:r>
              <a:rPr lang="en-US" sz="2600" dirty="0">
                <a:solidFill>
                  <a:schemeClr val="dk1"/>
                </a:solidFill>
              </a:rPr>
              <a:t>PSA nadir ≤ 0.2ng/mL at 7 months have a longer  5 year OS regardless of treatment arm and regardless of prognostic group (High versus Low Volume Disease).</a:t>
            </a:r>
          </a:p>
          <a:p>
            <a:pPr marL="642537" marR="12916" lvl="1" indent="-619992" algn="l">
              <a:spcBef>
                <a:spcPts val="256"/>
              </a:spcBef>
              <a:spcAft>
                <a:spcPts val="300"/>
              </a:spcAft>
              <a:buFont typeface="Arial" panose="020B0604020202020204" pitchFamily="34" charset="0"/>
              <a:buChar char="•"/>
            </a:pPr>
            <a:r>
              <a:rPr lang="en-US" sz="2600" dirty="0"/>
              <a:t>Enzalutamide increased the rate of achievement of PSA </a:t>
            </a:r>
            <a:r>
              <a:rPr lang="en-US" sz="2600" dirty="0">
                <a:solidFill>
                  <a:schemeClr val="dk1"/>
                </a:solidFill>
              </a:rPr>
              <a:t>≤ 0.2ng/mL for all groups.</a:t>
            </a:r>
          </a:p>
          <a:p>
            <a:pPr marL="642537" marR="12916" lvl="1" indent="-619992" algn="l">
              <a:spcBef>
                <a:spcPts val="256"/>
              </a:spcBef>
              <a:spcAft>
                <a:spcPts val="300"/>
              </a:spcAft>
              <a:buFont typeface="Arial" panose="020B0604020202020204" pitchFamily="34" charset="0"/>
              <a:buChar char="•"/>
            </a:pPr>
            <a:r>
              <a:rPr lang="en-US" sz="2600" dirty="0">
                <a:solidFill>
                  <a:schemeClr val="dk1"/>
                </a:solidFill>
              </a:rPr>
              <a:t>Participants who achieve PSA nadir ≤ 0.2ng/mL at 7 months are less likely to die from</a:t>
            </a:r>
            <a:r>
              <a:rPr lang="en-AU" sz="2600" dirty="0">
                <a:solidFill>
                  <a:schemeClr val="dk1"/>
                </a:solidFill>
              </a:rPr>
              <a:t> prostate cancer (p=&lt;0.001), regardless of </a:t>
            </a:r>
            <a:r>
              <a:rPr lang="en-AU" sz="2600" dirty="0"/>
              <a:t>treatment</a:t>
            </a:r>
            <a:r>
              <a:rPr lang="en-AU" sz="2600" dirty="0">
                <a:solidFill>
                  <a:schemeClr val="dk1"/>
                </a:solidFill>
              </a:rPr>
              <a:t> and prognostic group</a:t>
            </a:r>
            <a:r>
              <a:rPr lang="en-AU" sz="2600" dirty="0">
                <a:solidFill>
                  <a:srgbClr val="FF0000"/>
                </a:solidFill>
              </a:rPr>
              <a:t> </a:t>
            </a:r>
            <a:r>
              <a:rPr lang="en-AU" sz="2600" dirty="0">
                <a:solidFill>
                  <a:schemeClr val="tx1"/>
                </a:solidFill>
              </a:rPr>
              <a:t>and death from non-prostate cancer causes account for one quarter of the deaths by 5 years.</a:t>
            </a:r>
            <a:endParaRPr lang="en-US" sz="2600" dirty="0">
              <a:solidFill>
                <a:schemeClr val="tx1"/>
              </a:solidFill>
            </a:endParaRPr>
          </a:p>
        </p:txBody>
      </p:sp>
      <p:sp>
        <p:nvSpPr>
          <p:cNvPr id="53" name="Rounded Rectangle 52">
            <a:extLst>
              <a:ext uri="{FF2B5EF4-FFF2-40B4-BE49-F238E27FC236}">
                <a16:creationId xmlns:a16="http://schemas.microsoft.com/office/drawing/2014/main" id="{16FF022B-CD7F-AB44-8BF3-00B0FD9824AD}"/>
              </a:ext>
            </a:extLst>
          </p:cNvPr>
          <p:cNvSpPr/>
          <p:nvPr/>
        </p:nvSpPr>
        <p:spPr>
          <a:xfrm>
            <a:off x="31866631" y="24264803"/>
            <a:ext cx="18932172"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8. Conclusion</a:t>
            </a:r>
            <a:endParaRPr lang="en-US" sz="5400" dirty="0">
              <a:solidFill>
                <a:sysClr val="windowText" lastClr="000000"/>
              </a:solidFill>
            </a:endParaRPr>
          </a:p>
        </p:txBody>
      </p:sp>
      <p:sp>
        <p:nvSpPr>
          <p:cNvPr id="54" name="Rounded Rectangle 53">
            <a:extLst>
              <a:ext uri="{FF2B5EF4-FFF2-40B4-BE49-F238E27FC236}">
                <a16:creationId xmlns:a16="http://schemas.microsoft.com/office/drawing/2014/main" id="{37C0C4B5-F294-834C-ABD4-0168FB3C3108}"/>
              </a:ext>
            </a:extLst>
          </p:cNvPr>
          <p:cNvSpPr/>
          <p:nvPr/>
        </p:nvSpPr>
        <p:spPr>
          <a:xfrm>
            <a:off x="31808755" y="8582687"/>
            <a:ext cx="18932173"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6. Effect of ENZA on PSA and OS </a:t>
            </a:r>
            <a:endParaRPr lang="en-US" sz="5400" dirty="0">
              <a:solidFill>
                <a:sysClr val="windowText" lastClr="000000"/>
              </a:solidFill>
            </a:endParaRPr>
          </a:p>
        </p:txBody>
      </p:sp>
      <p:sp>
        <p:nvSpPr>
          <p:cNvPr id="16" name="TextBox 15">
            <a:extLst>
              <a:ext uri="{FF2B5EF4-FFF2-40B4-BE49-F238E27FC236}">
                <a16:creationId xmlns:a16="http://schemas.microsoft.com/office/drawing/2014/main" id="{268DA060-6A13-52CF-80B8-6296C2BDAB96}"/>
              </a:ext>
            </a:extLst>
          </p:cNvPr>
          <p:cNvSpPr txBox="1"/>
          <p:nvPr/>
        </p:nvSpPr>
        <p:spPr>
          <a:xfrm>
            <a:off x="34043317" y="9690468"/>
            <a:ext cx="16115572" cy="553998"/>
          </a:xfrm>
          <a:prstGeom prst="rect">
            <a:avLst/>
          </a:prstGeom>
          <a:noFill/>
        </p:spPr>
        <p:txBody>
          <a:bodyPr wrap="square" rtlCol="0">
            <a:spAutoFit/>
          </a:bodyPr>
          <a:lstStyle/>
          <a:p>
            <a:r>
              <a:rPr lang="en-AU" sz="3000" b="1" dirty="0">
                <a:solidFill>
                  <a:srgbClr val="35BDCB"/>
                </a:solidFill>
                <a:latin typeface="Calibri" panose="020F0502020204030204" pitchFamily="34" charset="0"/>
                <a:cs typeface="Calibri" panose="020F0502020204030204" pitchFamily="34" charset="0"/>
              </a:rPr>
              <a:t>Table 2: PSA response and 5-year OS by disease volume in both arms +/- Docetaxel (Doc)   </a:t>
            </a:r>
            <a:endParaRPr lang="en-AU" sz="3000" dirty="0">
              <a:solidFill>
                <a:srgbClr val="35BDCB"/>
              </a:solidFill>
              <a:latin typeface="Calibri" panose="020F0502020204030204" pitchFamily="34" charset="0"/>
              <a:cs typeface="Calibri" panose="020F0502020204030204" pitchFamily="34" charset="0"/>
            </a:endParaRPr>
          </a:p>
        </p:txBody>
      </p:sp>
      <p:pic>
        <p:nvPicPr>
          <p:cNvPr id="24" name="Picture 23" descr="A black background with a black square&#10;&#10;Description automatically generated with medium confidence">
            <a:extLst>
              <a:ext uri="{FF2B5EF4-FFF2-40B4-BE49-F238E27FC236}">
                <a16:creationId xmlns:a16="http://schemas.microsoft.com/office/drawing/2014/main" id="{36FDDE3F-BABF-D919-34B4-8D3B1CD61458}"/>
              </a:ext>
            </a:extLst>
          </p:cNvPr>
          <p:cNvPicPr>
            <a:picLocks noChangeAspect="1"/>
          </p:cNvPicPr>
          <p:nvPr/>
        </p:nvPicPr>
        <p:blipFill>
          <a:blip r:embed="rId6"/>
          <a:stretch>
            <a:fillRect/>
          </a:stretch>
        </p:blipFill>
        <p:spPr>
          <a:xfrm>
            <a:off x="38171163" y="31203620"/>
            <a:ext cx="741929" cy="758314"/>
          </a:xfrm>
          <a:prstGeom prst="rect">
            <a:avLst/>
          </a:prstGeom>
        </p:spPr>
      </p:pic>
      <p:pic>
        <p:nvPicPr>
          <p:cNvPr id="27" name="Picture 26" descr="A qr code on a white background&#10;&#10;Description automatically generated">
            <a:extLst>
              <a:ext uri="{FF2B5EF4-FFF2-40B4-BE49-F238E27FC236}">
                <a16:creationId xmlns:a16="http://schemas.microsoft.com/office/drawing/2014/main" id="{27700A92-A8A8-E367-4AC0-3EBE8F4F58AB}"/>
              </a:ext>
            </a:extLst>
          </p:cNvPr>
          <p:cNvPicPr>
            <a:picLocks noChangeAspect="1"/>
          </p:cNvPicPr>
          <p:nvPr/>
        </p:nvPicPr>
        <p:blipFill>
          <a:blip r:embed="rId7"/>
          <a:stretch>
            <a:fillRect/>
          </a:stretch>
        </p:blipFill>
        <p:spPr>
          <a:xfrm>
            <a:off x="47335529" y="30169841"/>
            <a:ext cx="1839634" cy="1854425"/>
          </a:xfrm>
          <a:prstGeom prst="rect">
            <a:avLst/>
          </a:prstGeom>
        </p:spPr>
      </p:pic>
      <p:sp>
        <p:nvSpPr>
          <p:cNvPr id="19" name="TextBox 18">
            <a:extLst>
              <a:ext uri="{FF2B5EF4-FFF2-40B4-BE49-F238E27FC236}">
                <a16:creationId xmlns:a16="http://schemas.microsoft.com/office/drawing/2014/main" id="{FB1D8712-4AB8-EF02-4E0B-03AB7A7F732B}"/>
              </a:ext>
            </a:extLst>
          </p:cNvPr>
          <p:cNvSpPr txBox="1"/>
          <p:nvPr/>
        </p:nvSpPr>
        <p:spPr>
          <a:xfrm>
            <a:off x="18698301" y="20657414"/>
            <a:ext cx="11699770" cy="553998"/>
          </a:xfrm>
          <a:prstGeom prst="rect">
            <a:avLst/>
          </a:prstGeom>
          <a:noFill/>
        </p:spPr>
        <p:txBody>
          <a:bodyPr wrap="square" rtlCol="0">
            <a:spAutoFit/>
          </a:bodyPr>
          <a:lstStyle/>
          <a:p>
            <a:r>
              <a:rPr lang="en-AU" sz="3000" b="1" dirty="0">
                <a:solidFill>
                  <a:srgbClr val="35BDCB"/>
                </a:solidFill>
                <a:latin typeface="Calibri" panose="020F0502020204030204" pitchFamily="34" charset="0"/>
                <a:cs typeface="Calibri" panose="020F0502020204030204" pitchFamily="34" charset="0"/>
              </a:rPr>
              <a:t>Figure 2: LM Analysis of Overall Survival (OS) Low Volume Disease </a:t>
            </a:r>
            <a:endParaRPr lang="en-AU" sz="3000" dirty="0">
              <a:solidFill>
                <a:srgbClr val="35BDCB"/>
              </a:solidFill>
              <a:latin typeface="Calibri" panose="020F0502020204030204" pitchFamily="34" charset="0"/>
              <a:cs typeface="Calibri" panose="020F0502020204030204" pitchFamily="34" charset="0"/>
            </a:endParaRPr>
          </a:p>
        </p:txBody>
      </p:sp>
      <p:pic>
        <p:nvPicPr>
          <p:cNvPr id="1026" name="Picture 2" descr="Cancer Trials Ireland Brand Identity – 100 Archive">
            <a:extLst>
              <a:ext uri="{FF2B5EF4-FFF2-40B4-BE49-F238E27FC236}">
                <a16:creationId xmlns:a16="http://schemas.microsoft.com/office/drawing/2014/main" id="{25A8ADA4-66F6-466F-9C9E-7409C33C8A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693" y="29186344"/>
            <a:ext cx="2773604" cy="1864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B708FC1E-9F72-4FD7-B5FC-0500B74E6D42}"/>
              </a:ext>
            </a:extLst>
          </p:cNvPr>
          <p:cNvGraphicFramePr>
            <a:graphicFrameLocks noGrp="1"/>
          </p:cNvGraphicFramePr>
          <p:nvPr>
            <p:extLst>
              <p:ext uri="{D42A27DB-BD31-4B8C-83A1-F6EECF244321}">
                <p14:modId xmlns:p14="http://schemas.microsoft.com/office/powerpoint/2010/main" val="2718628804"/>
              </p:ext>
            </p:extLst>
          </p:nvPr>
        </p:nvGraphicFramePr>
        <p:xfrm>
          <a:off x="32115864" y="10298614"/>
          <a:ext cx="18043028" cy="6576940"/>
        </p:xfrm>
        <a:graphic>
          <a:graphicData uri="http://schemas.openxmlformats.org/drawingml/2006/table">
            <a:tbl>
              <a:tblPr firstRow="1" bandRow="1">
                <a:tableStyleId>{FABFCF23-3B69-468F-B69F-88F6DE6A72F2}</a:tableStyleId>
              </a:tblPr>
              <a:tblGrid>
                <a:gridCol w="2004781">
                  <a:extLst>
                    <a:ext uri="{9D8B030D-6E8A-4147-A177-3AD203B41FA5}">
                      <a16:colId xmlns:a16="http://schemas.microsoft.com/office/drawing/2014/main" val="4226810501"/>
                    </a:ext>
                  </a:extLst>
                </a:gridCol>
                <a:gridCol w="126492">
                  <a:extLst>
                    <a:ext uri="{9D8B030D-6E8A-4147-A177-3AD203B41FA5}">
                      <a16:colId xmlns:a16="http://schemas.microsoft.com/office/drawing/2014/main" val="3986753724"/>
                    </a:ext>
                  </a:extLst>
                </a:gridCol>
                <a:gridCol w="1878289">
                  <a:extLst>
                    <a:ext uri="{9D8B030D-6E8A-4147-A177-3AD203B41FA5}">
                      <a16:colId xmlns:a16="http://schemas.microsoft.com/office/drawing/2014/main" val="3562554766"/>
                    </a:ext>
                  </a:extLst>
                </a:gridCol>
                <a:gridCol w="2004781">
                  <a:extLst>
                    <a:ext uri="{9D8B030D-6E8A-4147-A177-3AD203B41FA5}">
                      <a16:colId xmlns:a16="http://schemas.microsoft.com/office/drawing/2014/main" val="1817837081"/>
                    </a:ext>
                  </a:extLst>
                </a:gridCol>
                <a:gridCol w="2004781">
                  <a:extLst>
                    <a:ext uri="{9D8B030D-6E8A-4147-A177-3AD203B41FA5}">
                      <a16:colId xmlns:a16="http://schemas.microsoft.com/office/drawing/2014/main" val="4019922037"/>
                    </a:ext>
                  </a:extLst>
                </a:gridCol>
                <a:gridCol w="2004781">
                  <a:extLst>
                    <a:ext uri="{9D8B030D-6E8A-4147-A177-3AD203B41FA5}">
                      <a16:colId xmlns:a16="http://schemas.microsoft.com/office/drawing/2014/main" val="2058633720"/>
                    </a:ext>
                  </a:extLst>
                </a:gridCol>
                <a:gridCol w="1814493">
                  <a:extLst>
                    <a:ext uri="{9D8B030D-6E8A-4147-A177-3AD203B41FA5}">
                      <a16:colId xmlns:a16="http://schemas.microsoft.com/office/drawing/2014/main" val="3576500440"/>
                    </a:ext>
                  </a:extLst>
                </a:gridCol>
                <a:gridCol w="190287">
                  <a:extLst>
                    <a:ext uri="{9D8B030D-6E8A-4147-A177-3AD203B41FA5}">
                      <a16:colId xmlns:a16="http://schemas.microsoft.com/office/drawing/2014/main" val="3083580463"/>
                    </a:ext>
                  </a:extLst>
                </a:gridCol>
                <a:gridCol w="2004781">
                  <a:extLst>
                    <a:ext uri="{9D8B030D-6E8A-4147-A177-3AD203B41FA5}">
                      <a16:colId xmlns:a16="http://schemas.microsoft.com/office/drawing/2014/main" val="204143114"/>
                    </a:ext>
                  </a:extLst>
                </a:gridCol>
                <a:gridCol w="2004781">
                  <a:extLst>
                    <a:ext uri="{9D8B030D-6E8A-4147-A177-3AD203B41FA5}">
                      <a16:colId xmlns:a16="http://schemas.microsoft.com/office/drawing/2014/main" val="2702945306"/>
                    </a:ext>
                  </a:extLst>
                </a:gridCol>
                <a:gridCol w="2004781">
                  <a:extLst>
                    <a:ext uri="{9D8B030D-6E8A-4147-A177-3AD203B41FA5}">
                      <a16:colId xmlns:a16="http://schemas.microsoft.com/office/drawing/2014/main" val="837142202"/>
                    </a:ext>
                  </a:extLst>
                </a:gridCol>
              </a:tblGrid>
              <a:tr h="554377">
                <a:tc gridSpan="2">
                  <a:txBody>
                    <a:bodyPr/>
                    <a:lstStyle/>
                    <a:p>
                      <a:endParaRPr lang="en-CA" dirty="0">
                        <a:solidFill>
                          <a:schemeClr val="accent5"/>
                        </a:solidFill>
                      </a:endParaRPr>
                    </a:p>
                  </a:txBody>
                  <a:tcPr>
                    <a:solidFill>
                      <a:schemeClr val="accent5">
                        <a:lumMod val="60000"/>
                        <a:lumOff val="40000"/>
                      </a:schemeClr>
                    </a:solidFill>
                  </a:tcPr>
                </a:tc>
                <a:tc hMerge="1">
                  <a:txBody>
                    <a:bodyPr/>
                    <a:lstStyle/>
                    <a:p>
                      <a:r>
                        <a:rPr lang="en-US" sz="3200" b="1" dirty="0"/>
                        <a:t>TS + NSAA</a:t>
                      </a:r>
                      <a:endParaRPr lang="en-CA" sz="3200" b="1" dirty="0"/>
                    </a:p>
                  </a:txBody>
                  <a:tcPr>
                    <a:solidFill>
                      <a:schemeClr val="accent5">
                        <a:lumMod val="60000"/>
                        <a:lumOff val="40000"/>
                      </a:schemeClr>
                    </a:solidFill>
                  </a:tcPr>
                </a:tc>
                <a:tc gridSpan="2">
                  <a:txBody>
                    <a:bodyPr/>
                    <a:lstStyle/>
                    <a:p>
                      <a:r>
                        <a:rPr lang="en-US" sz="3200" b="1"/>
                        <a:t>TS + NSAA</a:t>
                      </a:r>
                      <a:endParaRPr lang="en-CA"/>
                    </a:p>
                  </a:txBody>
                  <a:tcPr>
                    <a:solidFill>
                      <a:schemeClr val="accent5">
                        <a:lumMod val="60000"/>
                        <a:lumOff val="40000"/>
                      </a:schemeClr>
                    </a:solidFill>
                  </a:tcPr>
                </a:tc>
                <a:tc hMerge="1">
                  <a:txBody>
                    <a:bodyPr/>
                    <a:lstStyle/>
                    <a:p>
                      <a:endParaRPr lang="en-CA" dirty="0"/>
                    </a:p>
                  </a:txBody>
                  <a:tcPr/>
                </a:tc>
                <a:tc gridSpan="2">
                  <a:txBody>
                    <a:bodyPr/>
                    <a:lstStyle/>
                    <a:p>
                      <a:r>
                        <a:rPr lang="en-US" sz="3200" dirty="0"/>
                        <a:t>TS + ENZA</a:t>
                      </a:r>
                      <a:endParaRPr lang="en-CA" sz="3200" dirty="0"/>
                    </a:p>
                  </a:txBody>
                  <a:tcPr>
                    <a:solidFill>
                      <a:schemeClr val="accent5">
                        <a:lumMod val="60000"/>
                        <a:lumOff val="40000"/>
                      </a:schemeClr>
                    </a:solidFill>
                  </a:tcPr>
                </a:tc>
                <a:tc hMerge="1">
                  <a:txBody>
                    <a:bodyPr/>
                    <a:lstStyle/>
                    <a:p>
                      <a:endParaRPr lang="en-CA" dirty="0"/>
                    </a:p>
                  </a:txBody>
                  <a:tcPr/>
                </a:tc>
                <a:tc gridSpan="3">
                  <a:txBody>
                    <a:bodyPr/>
                    <a:lstStyle/>
                    <a:p>
                      <a:r>
                        <a:rPr lang="en-US" sz="3200" dirty="0"/>
                        <a:t>TS +DOC +NSAA</a:t>
                      </a:r>
                      <a:endParaRPr lang="en-CA" sz="3200" dirty="0"/>
                    </a:p>
                  </a:txBody>
                  <a:tcPr>
                    <a:solidFill>
                      <a:schemeClr val="accent5">
                        <a:lumMod val="60000"/>
                        <a:lumOff val="40000"/>
                      </a:schemeClr>
                    </a:solidFill>
                  </a:tcPr>
                </a:tc>
                <a:tc hMerge="1">
                  <a:txBody>
                    <a:bodyPr/>
                    <a:lstStyle/>
                    <a:p>
                      <a:endParaRPr lang="en-CA"/>
                    </a:p>
                  </a:txBody>
                  <a:tcPr/>
                </a:tc>
                <a:tc hMerge="1">
                  <a:txBody>
                    <a:bodyPr/>
                    <a:lstStyle/>
                    <a:p>
                      <a:endParaRPr lang="en-CA" dirty="0"/>
                    </a:p>
                  </a:txBody>
                  <a:tcPr/>
                </a:tc>
                <a:tc gridSpan="2">
                  <a:txBody>
                    <a:bodyPr/>
                    <a:lstStyle/>
                    <a:p>
                      <a:r>
                        <a:rPr lang="en-US" sz="3200" dirty="0"/>
                        <a:t>TS +DOC +ENZA</a:t>
                      </a:r>
                      <a:endParaRPr lang="en-CA" sz="3200" dirty="0"/>
                    </a:p>
                  </a:txBody>
                  <a:tcPr>
                    <a:solidFill>
                      <a:schemeClr val="accent5">
                        <a:lumMod val="60000"/>
                        <a:lumOff val="40000"/>
                      </a:schemeClr>
                    </a:solidFill>
                  </a:tcPr>
                </a:tc>
                <a:tc hMerge="1">
                  <a:txBody>
                    <a:bodyPr/>
                    <a:lstStyle/>
                    <a:p>
                      <a:endParaRPr lang="en-CA" dirty="0"/>
                    </a:p>
                  </a:txBody>
                  <a:tcPr/>
                </a:tc>
                <a:extLst>
                  <a:ext uri="{0D108BD9-81ED-4DB2-BD59-A6C34878D82A}">
                    <a16:rowId xmlns:a16="http://schemas.microsoft.com/office/drawing/2014/main" val="554406886"/>
                  </a:ext>
                </a:extLst>
              </a:tr>
              <a:tr h="1137933">
                <a:tc gridSpan="2">
                  <a:txBody>
                    <a:bodyPr/>
                    <a:lstStyle/>
                    <a:p>
                      <a:r>
                        <a:rPr lang="en-US" sz="3200" b="1" dirty="0"/>
                        <a:t>Disease Volume </a:t>
                      </a:r>
                      <a:endParaRPr lang="en-CA" sz="3200" b="1" dirty="0"/>
                    </a:p>
                  </a:txBody>
                  <a:tcPr>
                    <a:solidFill>
                      <a:schemeClr val="accent5">
                        <a:lumMod val="20000"/>
                        <a:lumOff val="80000"/>
                      </a:schemeClr>
                    </a:solidFill>
                  </a:tcPr>
                </a:tc>
                <a:tc hMerge="1">
                  <a:txBody>
                    <a:bodyPr/>
                    <a:lstStyle/>
                    <a:p>
                      <a:r>
                        <a:rPr lang="en-US" sz="2400" b="1" dirty="0">
                          <a:solidFill>
                            <a:schemeClr val="dk1"/>
                          </a:solidFill>
                          <a:latin typeface="+mn-lt"/>
                          <a:ea typeface="+mn-ea"/>
                          <a:cs typeface="+mn-cs"/>
                        </a:rPr>
                        <a:t>PSA </a:t>
                      </a:r>
                    </a:p>
                    <a:p>
                      <a:r>
                        <a:rPr lang="en-US" sz="2400" b="1" dirty="0">
                          <a:solidFill>
                            <a:schemeClr val="dk1"/>
                          </a:solidFill>
                          <a:latin typeface="+mn-lt"/>
                          <a:ea typeface="+mn-ea"/>
                          <a:cs typeface="+mn-cs"/>
                        </a:rPr>
                        <a:t>≤0.2ng/mL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a:t>
                      </a:r>
                    </a:p>
                    <a:p>
                      <a:r>
                        <a:rPr lang="en-US" sz="2400" b="1" dirty="0">
                          <a:solidFill>
                            <a:schemeClr val="dk1"/>
                          </a:solidFill>
                          <a:latin typeface="+mn-lt"/>
                          <a:ea typeface="+mn-ea"/>
                          <a:cs typeface="+mn-cs"/>
                        </a:rPr>
                        <a:t>≤0.2ng/mL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a:t>
                      </a:r>
                    </a:p>
                    <a:p>
                      <a:r>
                        <a:rPr lang="en-US" sz="2400" b="1" dirty="0">
                          <a:solidFill>
                            <a:schemeClr val="dk1"/>
                          </a:solidFill>
                          <a:latin typeface="+mn-lt"/>
                          <a:ea typeface="+mn-ea"/>
                          <a:cs typeface="+mn-cs"/>
                        </a:rPr>
                        <a:t>&gt; 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 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&gt;0.2ng/mL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a:t>
                      </a:r>
                    </a:p>
                    <a:p>
                      <a:r>
                        <a:rPr lang="en-US" sz="2400" b="1" dirty="0">
                          <a:solidFill>
                            <a:schemeClr val="dk1"/>
                          </a:solidFill>
                          <a:latin typeface="+mn-lt"/>
                          <a:ea typeface="+mn-ea"/>
                          <a:cs typeface="+mn-cs"/>
                        </a:rPr>
                        <a:t>≤ 0.2ng/mL </a:t>
                      </a:r>
                      <a:endParaRPr lang="en-CA" sz="2400" b="1" dirty="0"/>
                    </a:p>
                  </a:txBody>
                  <a:tcPr>
                    <a:solidFill>
                      <a:schemeClr val="accent5">
                        <a:lumMod val="20000"/>
                        <a:lumOff val="80000"/>
                      </a:schemeClr>
                    </a:solidFill>
                  </a:tcPr>
                </a:tc>
                <a:tc gridSpan="2">
                  <a:txBody>
                    <a:bodyPr/>
                    <a:lstStyle/>
                    <a:p>
                      <a:r>
                        <a:rPr lang="en-US" sz="2400" b="1" dirty="0">
                          <a:solidFill>
                            <a:schemeClr val="dk1"/>
                          </a:solidFill>
                          <a:latin typeface="+mn-lt"/>
                          <a:ea typeface="+mn-ea"/>
                          <a:cs typeface="+mn-cs"/>
                        </a:rPr>
                        <a:t>PSA &gt;0.2ng/mL </a:t>
                      </a:r>
                      <a:endParaRPr lang="en-CA" sz="2400" b="1" dirty="0"/>
                    </a:p>
                  </a:txBody>
                  <a:tcPr>
                    <a:solidFill>
                      <a:schemeClr val="accent5">
                        <a:lumMod val="20000"/>
                        <a:lumOff val="80000"/>
                      </a:schemeClr>
                    </a:solidFill>
                  </a:tcPr>
                </a:tc>
                <a:tc hMerge="1">
                  <a:txBody>
                    <a:bodyPr/>
                    <a:lstStyle/>
                    <a:p>
                      <a:r>
                        <a:rPr lang="en-US" sz="2400" b="1" dirty="0">
                          <a:solidFill>
                            <a:schemeClr val="dk1"/>
                          </a:solidFill>
                          <a:latin typeface="+mn-lt"/>
                          <a:ea typeface="+mn-ea"/>
                          <a:cs typeface="+mn-cs"/>
                        </a:rPr>
                        <a:t>PSA &gt;0.2ng/mL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a:t>
                      </a:r>
                    </a:p>
                    <a:p>
                      <a:r>
                        <a:rPr lang="en-US" sz="2400" b="1" dirty="0">
                          <a:solidFill>
                            <a:schemeClr val="dk1"/>
                          </a:solidFill>
                          <a:latin typeface="+mn-lt"/>
                          <a:ea typeface="+mn-ea"/>
                          <a:cs typeface="+mn-cs"/>
                        </a:rPr>
                        <a:t>≤ 0.2ng/mL </a:t>
                      </a:r>
                      <a:endParaRPr lang="en-CA" sz="2400" b="1" dirty="0"/>
                    </a:p>
                  </a:txBody>
                  <a:tcPr>
                    <a:solidFill>
                      <a:schemeClr val="accent5">
                        <a:lumMod val="20000"/>
                        <a:lumOff val="80000"/>
                      </a:schemeClr>
                    </a:solidFill>
                  </a:tcPr>
                </a:tc>
                <a:tc>
                  <a:txBody>
                    <a:bodyPr/>
                    <a:lstStyle/>
                    <a:p>
                      <a:r>
                        <a:rPr lang="en-US" sz="2400" b="1" dirty="0">
                          <a:solidFill>
                            <a:schemeClr val="dk1"/>
                          </a:solidFill>
                          <a:latin typeface="+mn-lt"/>
                          <a:ea typeface="+mn-ea"/>
                          <a:cs typeface="+mn-cs"/>
                        </a:rPr>
                        <a:t>PSA &gt;0.2ng/mL </a:t>
                      </a:r>
                      <a:endParaRPr lang="en-CA" sz="2400" b="1" dirty="0"/>
                    </a:p>
                  </a:txBody>
                  <a:tcPr>
                    <a:solidFill>
                      <a:schemeClr val="accent5">
                        <a:lumMod val="20000"/>
                        <a:lumOff val="80000"/>
                      </a:schemeClr>
                    </a:solidFill>
                  </a:tcPr>
                </a:tc>
                <a:extLst>
                  <a:ext uri="{0D108BD9-81ED-4DB2-BD59-A6C34878D82A}">
                    <a16:rowId xmlns:a16="http://schemas.microsoft.com/office/drawing/2014/main" val="3409776374"/>
                  </a:ext>
                </a:extLst>
              </a:tr>
              <a:tr h="612733">
                <a:tc gridSpan="11">
                  <a:txBody>
                    <a:bodyPr/>
                    <a:lstStyle/>
                    <a:p>
                      <a:r>
                        <a:rPr lang="en-US" sz="3200" b="1" u="sng" dirty="0"/>
                        <a:t>High Volume</a:t>
                      </a:r>
                      <a:endParaRPr lang="en-CA" sz="3200" b="1" u="sng"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2703644685"/>
                  </a:ext>
                </a:extLst>
              </a:tr>
              <a:tr h="904244">
                <a:tc>
                  <a:txBody>
                    <a:bodyPr/>
                    <a:lstStyle/>
                    <a:p>
                      <a:r>
                        <a:rPr lang="en-US" sz="2400" b="1" dirty="0"/>
                        <a:t>% (No/Total No)</a:t>
                      </a:r>
                      <a:endParaRPr lang="en-CA" sz="2400" b="1" dirty="0"/>
                    </a:p>
                  </a:txBody>
                  <a:tcPr>
                    <a:solidFill>
                      <a:schemeClr val="accent5">
                        <a:lumMod val="20000"/>
                        <a:lumOff val="80000"/>
                      </a:schemeClr>
                    </a:solidFill>
                  </a:tcPr>
                </a:tc>
                <a:tc gridSpan="2">
                  <a:txBody>
                    <a:bodyPr/>
                    <a:lstStyle/>
                    <a:p>
                      <a:r>
                        <a:rPr lang="en-US" sz="2400" dirty="0"/>
                        <a:t>38 (110/290)</a:t>
                      </a:r>
                      <a:endParaRPr lang="en-CA" sz="2400" dirty="0"/>
                    </a:p>
                  </a:txBody>
                  <a:tcPr>
                    <a:solidFill>
                      <a:schemeClr val="accent5">
                        <a:lumMod val="20000"/>
                        <a:lumOff val="80000"/>
                      </a:schemeClr>
                    </a:solidFill>
                  </a:tcPr>
                </a:tc>
                <a:tc hMerge="1">
                  <a:txBody>
                    <a:bodyPr/>
                    <a:lstStyle/>
                    <a:p>
                      <a:endParaRPr lang="en-CA" sz="2400" dirty="0"/>
                    </a:p>
                  </a:txBody>
                  <a:tcPr>
                    <a:solidFill>
                      <a:schemeClr val="accent5">
                        <a:lumMod val="20000"/>
                        <a:lumOff val="80000"/>
                      </a:schemeClr>
                    </a:solidFill>
                  </a:tcPr>
                </a:tc>
                <a:tc>
                  <a:txBody>
                    <a:bodyPr/>
                    <a:lstStyle/>
                    <a:p>
                      <a:r>
                        <a:rPr lang="en-US" sz="2400" dirty="0"/>
                        <a:t>62 (180/290)</a:t>
                      </a:r>
                      <a:endParaRPr lang="en-CA" sz="2400" dirty="0"/>
                    </a:p>
                  </a:txBody>
                  <a:tcPr>
                    <a:solidFill>
                      <a:schemeClr val="accent5">
                        <a:lumMod val="20000"/>
                        <a:lumOff val="80000"/>
                      </a:schemeClr>
                    </a:solidFill>
                  </a:tcPr>
                </a:tc>
                <a:tc>
                  <a:txBody>
                    <a:bodyPr/>
                    <a:lstStyle/>
                    <a:p>
                      <a:r>
                        <a:rPr lang="en-US" sz="2400" dirty="0"/>
                        <a:t>56 (167/296)</a:t>
                      </a:r>
                      <a:endParaRPr lang="en-CA" sz="2400" dirty="0"/>
                    </a:p>
                  </a:txBody>
                  <a:tcPr>
                    <a:solidFill>
                      <a:schemeClr val="accent5">
                        <a:lumMod val="20000"/>
                        <a:lumOff val="80000"/>
                      </a:schemeClr>
                    </a:solidFill>
                  </a:tcPr>
                </a:tc>
                <a:tc>
                  <a:txBody>
                    <a:bodyPr/>
                    <a:lstStyle/>
                    <a:p>
                      <a:r>
                        <a:rPr lang="en-US" sz="2400"/>
                        <a:t>44 (129/296</a:t>
                      </a:r>
                      <a:r>
                        <a:rPr lang="en-US" sz="2400" dirty="0"/>
                        <a:t>)</a:t>
                      </a:r>
                      <a:endParaRPr lang="en-CA" sz="2400" dirty="0"/>
                    </a:p>
                  </a:txBody>
                  <a:tcPr>
                    <a:solidFill>
                      <a:schemeClr val="accent5">
                        <a:lumMod val="20000"/>
                        <a:lumOff val="80000"/>
                      </a:schemeClr>
                    </a:solidFill>
                  </a:tcPr>
                </a:tc>
                <a:tc gridSpan="2">
                  <a:txBody>
                    <a:bodyPr/>
                    <a:lstStyle/>
                    <a:p>
                      <a:r>
                        <a:rPr lang="en-US" sz="2400" dirty="0"/>
                        <a:t>41 (70/172)</a:t>
                      </a:r>
                      <a:endParaRPr lang="en-CA" sz="2400" dirty="0"/>
                    </a:p>
                  </a:txBody>
                  <a:tcPr>
                    <a:solidFill>
                      <a:schemeClr val="accent5">
                        <a:lumMod val="20000"/>
                        <a:lumOff val="80000"/>
                      </a:schemeClr>
                    </a:solidFill>
                  </a:tcPr>
                </a:tc>
                <a:tc hMerge="1">
                  <a:txBody>
                    <a:bodyPr/>
                    <a:lstStyle/>
                    <a:p>
                      <a:endParaRPr lang="en-CA" sz="2400" dirty="0"/>
                    </a:p>
                  </a:txBody>
                  <a:tcPr>
                    <a:solidFill>
                      <a:schemeClr val="accent5">
                        <a:lumMod val="20000"/>
                        <a:lumOff val="80000"/>
                      </a:schemeClr>
                    </a:solidFill>
                  </a:tcPr>
                </a:tc>
                <a:tc>
                  <a:txBody>
                    <a:bodyPr/>
                    <a:lstStyle/>
                    <a:p>
                      <a:r>
                        <a:rPr lang="en-US" sz="2400" dirty="0"/>
                        <a:t>59 (102/172)</a:t>
                      </a:r>
                      <a:endParaRPr lang="en-CA" sz="2400" dirty="0"/>
                    </a:p>
                  </a:txBody>
                  <a:tcPr>
                    <a:solidFill>
                      <a:schemeClr val="accent5">
                        <a:lumMod val="20000"/>
                        <a:lumOff val="80000"/>
                      </a:schemeClr>
                    </a:solidFill>
                  </a:tcPr>
                </a:tc>
                <a:tc>
                  <a:txBody>
                    <a:bodyPr/>
                    <a:lstStyle/>
                    <a:p>
                      <a:r>
                        <a:rPr lang="en-US" sz="2400" dirty="0"/>
                        <a:t>61 (108/176)</a:t>
                      </a:r>
                      <a:endParaRPr lang="en-CA" sz="2400" dirty="0"/>
                    </a:p>
                  </a:txBody>
                  <a:tcPr>
                    <a:solidFill>
                      <a:schemeClr val="accent5">
                        <a:lumMod val="20000"/>
                        <a:lumOff val="80000"/>
                      </a:schemeClr>
                    </a:solidFill>
                  </a:tcPr>
                </a:tc>
                <a:tc>
                  <a:txBody>
                    <a:bodyPr/>
                    <a:lstStyle/>
                    <a:p>
                      <a:r>
                        <a:rPr lang="en-US" sz="2400" dirty="0"/>
                        <a:t>39 (68/176)</a:t>
                      </a:r>
                      <a:endParaRPr lang="en-CA" sz="2400" dirty="0"/>
                    </a:p>
                  </a:txBody>
                  <a:tcPr>
                    <a:solidFill>
                      <a:schemeClr val="accent5">
                        <a:lumMod val="20000"/>
                        <a:lumOff val="80000"/>
                      </a:schemeClr>
                    </a:solidFill>
                  </a:tcPr>
                </a:tc>
                <a:extLst>
                  <a:ext uri="{0D108BD9-81ED-4DB2-BD59-A6C34878D82A}">
                    <a16:rowId xmlns:a16="http://schemas.microsoft.com/office/drawing/2014/main" val="4275672871"/>
                  </a:ext>
                </a:extLst>
              </a:tr>
              <a:tr h="904510">
                <a:tc>
                  <a:txBody>
                    <a:bodyPr/>
                    <a:lstStyle/>
                    <a:p>
                      <a:r>
                        <a:rPr lang="en-US" sz="2400" b="1" dirty="0"/>
                        <a:t>% 5 yr OS (95% CI)</a:t>
                      </a:r>
                      <a:endParaRPr lang="en-CA" sz="2400" b="1" dirty="0"/>
                    </a:p>
                  </a:txBody>
                  <a:tcPr/>
                </a:tc>
                <a:tc gridSpan="2">
                  <a:txBody>
                    <a:bodyPr/>
                    <a:lstStyle/>
                    <a:p>
                      <a:r>
                        <a:rPr lang="en-US" sz="2400" dirty="0"/>
                        <a:t>66 (58, 76)</a:t>
                      </a:r>
                      <a:endParaRPr lang="en-CA" sz="2400" dirty="0"/>
                    </a:p>
                  </a:txBody>
                  <a:tcPr/>
                </a:tc>
                <a:tc hMerge="1">
                  <a:txBody>
                    <a:bodyPr/>
                    <a:lstStyle/>
                    <a:p>
                      <a:endParaRPr lang="en-CA" sz="2400" dirty="0"/>
                    </a:p>
                  </a:txBody>
                  <a:tcPr/>
                </a:tc>
                <a:tc>
                  <a:txBody>
                    <a:bodyPr/>
                    <a:lstStyle/>
                    <a:p>
                      <a:r>
                        <a:rPr lang="en-US" sz="2400" dirty="0"/>
                        <a:t>33 (26, 41)</a:t>
                      </a:r>
                      <a:endParaRPr lang="en-CA" sz="2400" dirty="0"/>
                    </a:p>
                  </a:txBody>
                  <a:tcPr/>
                </a:tc>
                <a:tc>
                  <a:txBody>
                    <a:bodyPr/>
                    <a:lstStyle/>
                    <a:p>
                      <a:r>
                        <a:rPr lang="en-US" sz="2400" dirty="0"/>
                        <a:t>62 (55, 70)</a:t>
                      </a:r>
                      <a:endParaRPr lang="en-CA" sz="2400" dirty="0"/>
                    </a:p>
                  </a:txBody>
                  <a:tcPr/>
                </a:tc>
                <a:tc>
                  <a:txBody>
                    <a:bodyPr/>
                    <a:lstStyle/>
                    <a:p>
                      <a:r>
                        <a:rPr lang="en-US" sz="2400" dirty="0"/>
                        <a:t>36 (28, 46)</a:t>
                      </a:r>
                      <a:endParaRPr lang="en-CA" sz="2400" dirty="0"/>
                    </a:p>
                  </a:txBody>
                  <a:tcPr/>
                </a:tc>
                <a:tc gridSpan="2">
                  <a:txBody>
                    <a:bodyPr/>
                    <a:lstStyle/>
                    <a:p>
                      <a:r>
                        <a:rPr lang="en-US" sz="2400" dirty="0"/>
                        <a:t>60 (50, 73)</a:t>
                      </a:r>
                      <a:endParaRPr lang="en-CA" sz="2400" dirty="0"/>
                    </a:p>
                  </a:txBody>
                  <a:tcPr/>
                </a:tc>
                <a:tc hMerge="1">
                  <a:txBody>
                    <a:bodyPr/>
                    <a:lstStyle/>
                    <a:p>
                      <a:endParaRPr lang="en-CA" sz="2400" dirty="0"/>
                    </a:p>
                  </a:txBody>
                  <a:tcPr/>
                </a:tc>
                <a:tc>
                  <a:txBody>
                    <a:bodyPr/>
                    <a:lstStyle/>
                    <a:p>
                      <a:r>
                        <a:rPr lang="en-US" sz="2400" dirty="0"/>
                        <a:t>38 (29, 49)</a:t>
                      </a:r>
                      <a:endParaRPr lang="en-CA" sz="2400" dirty="0"/>
                    </a:p>
                  </a:txBody>
                  <a:tcPr/>
                </a:tc>
                <a:tc>
                  <a:txBody>
                    <a:bodyPr/>
                    <a:lstStyle/>
                    <a:p>
                      <a:r>
                        <a:rPr lang="en-US" sz="2400" dirty="0"/>
                        <a:t>55 (46, 66)</a:t>
                      </a:r>
                      <a:endParaRPr lang="en-CA" sz="2400" dirty="0"/>
                    </a:p>
                  </a:txBody>
                  <a:tcPr/>
                </a:tc>
                <a:tc>
                  <a:txBody>
                    <a:bodyPr/>
                    <a:lstStyle/>
                    <a:p>
                      <a:r>
                        <a:rPr lang="en-US" sz="2400" dirty="0"/>
                        <a:t>40 (30, 54)</a:t>
                      </a:r>
                      <a:endParaRPr lang="en-CA" sz="2400" dirty="0"/>
                    </a:p>
                  </a:txBody>
                  <a:tcPr/>
                </a:tc>
                <a:extLst>
                  <a:ext uri="{0D108BD9-81ED-4DB2-BD59-A6C34878D82A}">
                    <a16:rowId xmlns:a16="http://schemas.microsoft.com/office/drawing/2014/main" val="2376090766"/>
                  </a:ext>
                </a:extLst>
              </a:tr>
              <a:tr h="612733">
                <a:tc gridSpan="11">
                  <a:txBody>
                    <a:bodyPr/>
                    <a:lstStyle/>
                    <a:p>
                      <a:r>
                        <a:rPr lang="en-US" sz="3200" b="1" u="sng" dirty="0"/>
                        <a:t>Low Volume </a:t>
                      </a:r>
                      <a:endParaRPr lang="en-CA" sz="3200" b="1" u="sng" dirty="0"/>
                    </a:p>
                  </a:txBody>
                  <a:tcPr>
                    <a:solidFill>
                      <a:schemeClr val="accent5">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1019618635"/>
                  </a:ext>
                </a:extLst>
              </a:tr>
              <a:tr h="92115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 (No/Total No)</a:t>
                      </a:r>
                      <a:endParaRPr lang="en-CA" sz="2400" b="1" dirty="0"/>
                    </a:p>
                  </a:txBody>
                  <a:tcPr/>
                </a:tc>
                <a:tc gridSpan="2">
                  <a:txBody>
                    <a:bodyPr/>
                    <a:lstStyle/>
                    <a:p>
                      <a:r>
                        <a:rPr lang="en-US" sz="2400" dirty="0"/>
                        <a:t>62 (160/259)</a:t>
                      </a:r>
                      <a:endParaRPr lang="en-CA" sz="2400" dirty="0"/>
                    </a:p>
                  </a:txBody>
                  <a:tcPr/>
                </a:tc>
                <a:tc hMerge="1">
                  <a:txBody>
                    <a:bodyPr/>
                    <a:lstStyle/>
                    <a:p>
                      <a:endParaRPr lang="en-CA" sz="2400" dirty="0"/>
                    </a:p>
                  </a:txBody>
                  <a:tcPr/>
                </a:tc>
                <a:tc>
                  <a:txBody>
                    <a:bodyPr/>
                    <a:lstStyle/>
                    <a:p>
                      <a:r>
                        <a:rPr lang="en-US" sz="2400" dirty="0"/>
                        <a:t>38 (99/259)</a:t>
                      </a:r>
                      <a:endParaRPr lang="en-CA" sz="2400" dirty="0"/>
                    </a:p>
                  </a:txBody>
                  <a:tcPr/>
                </a:tc>
                <a:tc>
                  <a:txBody>
                    <a:bodyPr/>
                    <a:lstStyle/>
                    <a:p>
                      <a:r>
                        <a:rPr lang="en-US" sz="2400" dirty="0"/>
                        <a:t>80 (208/259)</a:t>
                      </a:r>
                      <a:endParaRPr lang="en-CA" sz="2400" dirty="0"/>
                    </a:p>
                  </a:txBody>
                  <a:tcPr/>
                </a:tc>
                <a:tc>
                  <a:txBody>
                    <a:bodyPr/>
                    <a:lstStyle/>
                    <a:p>
                      <a:r>
                        <a:rPr lang="en-US" sz="2400" dirty="0"/>
                        <a:t>20 (51/259)</a:t>
                      </a:r>
                      <a:endParaRPr lang="en-CA" sz="2400" dirty="0"/>
                    </a:p>
                  </a:txBody>
                  <a:tcPr/>
                </a:tc>
                <a:tc gridSpan="2">
                  <a:txBody>
                    <a:bodyPr/>
                    <a:lstStyle/>
                    <a:p>
                      <a:r>
                        <a:rPr lang="en-US" sz="2400" dirty="0"/>
                        <a:t>59 (41/70)</a:t>
                      </a:r>
                      <a:endParaRPr lang="en-CA" sz="2400" dirty="0"/>
                    </a:p>
                  </a:txBody>
                  <a:tcPr/>
                </a:tc>
                <a:tc hMerge="1">
                  <a:txBody>
                    <a:bodyPr/>
                    <a:lstStyle/>
                    <a:p>
                      <a:endParaRPr lang="en-CA" sz="2400" dirty="0"/>
                    </a:p>
                  </a:txBody>
                  <a:tcPr/>
                </a:tc>
                <a:tc>
                  <a:txBody>
                    <a:bodyPr/>
                    <a:lstStyle/>
                    <a:p>
                      <a:r>
                        <a:rPr lang="en-US" sz="2400" dirty="0"/>
                        <a:t>41 (29/70)</a:t>
                      </a:r>
                      <a:endParaRPr lang="en-CA" sz="2400" dirty="0"/>
                    </a:p>
                  </a:txBody>
                  <a:tcPr/>
                </a:tc>
                <a:tc>
                  <a:txBody>
                    <a:bodyPr/>
                    <a:lstStyle/>
                    <a:p>
                      <a:r>
                        <a:rPr lang="en-US" sz="2400" dirty="0"/>
                        <a:t>74 (54/73)</a:t>
                      </a:r>
                      <a:endParaRPr lang="en-CA" sz="2400" dirty="0"/>
                    </a:p>
                  </a:txBody>
                  <a:tcPr/>
                </a:tc>
                <a:tc>
                  <a:txBody>
                    <a:bodyPr/>
                    <a:lstStyle/>
                    <a:p>
                      <a:r>
                        <a:rPr lang="en-US" sz="2400" dirty="0"/>
                        <a:t>26 (19/73)</a:t>
                      </a:r>
                      <a:endParaRPr lang="en-CA" sz="2400" dirty="0"/>
                    </a:p>
                  </a:txBody>
                  <a:tcPr/>
                </a:tc>
                <a:extLst>
                  <a:ext uri="{0D108BD9-81ED-4DB2-BD59-A6C34878D82A}">
                    <a16:rowId xmlns:a16="http://schemas.microsoft.com/office/drawing/2014/main" val="3472546636"/>
                  </a:ext>
                </a:extLst>
              </a:tr>
              <a:tr h="904510">
                <a:tc>
                  <a:txBody>
                    <a:bodyPr/>
                    <a:lstStyle/>
                    <a:p>
                      <a:r>
                        <a:rPr lang="en-US" sz="2400" b="1" dirty="0"/>
                        <a:t>% 5 yr OS (95% CI)</a:t>
                      </a:r>
                      <a:endParaRPr lang="en-CA" sz="2400" b="1" dirty="0"/>
                    </a:p>
                  </a:txBody>
                  <a:tcPr>
                    <a:solidFill>
                      <a:schemeClr val="accent5">
                        <a:lumMod val="20000"/>
                        <a:lumOff val="80000"/>
                      </a:schemeClr>
                    </a:solidFill>
                  </a:tcPr>
                </a:tc>
                <a:tc gridSpan="2">
                  <a:txBody>
                    <a:bodyPr/>
                    <a:lstStyle/>
                    <a:p>
                      <a:r>
                        <a:rPr lang="en-US" sz="2400" dirty="0"/>
                        <a:t>75 (68, 82)</a:t>
                      </a:r>
                      <a:endParaRPr lang="en-CA" sz="2400" dirty="0"/>
                    </a:p>
                  </a:txBody>
                  <a:tcPr>
                    <a:solidFill>
                      <a:schemeClr val="accent5">
                        <a:lumMod val="20000"/>
                        <a:lumOff val="80000"/>
                      </a:schemeClr>
                    </a:solidFill>
                  </a:tcPr>
                </a:tc>
                <a:tc hMerge="1">
                  <a:txBody>
                    <a:bodyPr/>
                    <a:lstStyle/>
                    <a:p>
                      <a:endParaRPr lang="en-CA" sz="2400" dirty="0"/>
                    </a:p>
                  </a:txBody>
                  <a:tcPr>
                    <a:solidFill>
                      <a:schemeClr val="accent5">
                        <a:lumMod val="20000"/>
                        <a:lumOff val="80000"/>
                      </a:schemeClr>
                    </a:solidFill>
                  </a:tcPr>
                </a:tc>
                <a:tc>
                  <a:txBody>
                    <a:bodyPr/>
                    <a:lstStyle/>
                    <a:p>
                      <a:r>
                        <a:rPr lang="en-US" sz="2400" dirty="0"/>
                        <a:t>42 (33, 54)</a:t>
                      </a:r>
                      <a:endParaRPr lang="en-CA" sz="2400" dirty="0"/>
                    </a:p>
                  </a:txBody>
                  <a:tcPr>
                    <a:solidFill>
                      <a:schemeClr val="accent5">
                        <a:lumMod val="20000"/>
                        <a:lumOff val="80000"/>
                      </a:schemeClr>
                    </a:solidFill>
                  </a:tcPr>
                </a:tc>
                <a:tc>
                  <a:txBody>
                    <a:bodyPr/>
                    <a:lstStyle/>
                    <a:p>
                      <a:r>
                        <a:rPr lang="en-US" sz="2400" dirty="0"/>
                        <a:t>83 (78, 89)</a:t>
                      </a:r>
                      <a:endParaRPr lang="en-CA" sz="2400" dirty="0"/>
                    </a:p>
                  </a:txBody>
                  <a:tcPr>
                    <a:solidFill>
                      <a:schemeClr val="accent5">
                        <a:lumMod val="20000"/>
                        <a:lumOff val="80000"/>
                      </a:schemeClr>
                    </a:solidFill>
                  </a:tcPr>
                </a:tc>
                <a:tc>
                  <a:txBody>
                    <a:bodyPr/>
                    <a:lstStyle/>
                    <a:p>
                      <a:r>
                        <a:rPr lang="en-US" sz="2400" dirty="0"/>
                        <a:t>58 (46, 74)</a:t>
                      </a:r>
                      <a:endParaRPr lang="en-CA" sz="2400" dirty="0"/>
                    </a:p>
                  </a:txBody>
                  <a:tcPr>
                    <a:solidFill>
                      <a:schemeClr val="accent5">
                        <a:lumMod val="20000"/>
                        <a:lumOff val="80000"/>
                      </a:schemeClr>
                    </a:solidFill>
                  </a:tcPr>
                </a:tc>
                <a:tc gridSpan="2">
                  <a:txBody>
                    <a:bodyPr/>
                    <a:lstStyle/>
                    <a:p>
                      <a:r>
                        <a:rPr lang="en-US" sz="2400" dirty="0"/>
                        <a:t>65 (51, 84)</a:t>
                      </a:r>
                      <a:endParaRPr lang="en-CA" sz="2400" dirty="0"/>
                    </a:p>
                  </a:txBody>
                  <a:tcPr>
                    <a:solidFill>
                      <a:schemeClr val="accent5">
                        <a:lumMod val="20000"/>
                        <a:lumOff val="80000"/>
                      </a:schemeClr>
                    </a:solidFill>
                  </a:tcPr>
                </a:tc>
                <a:tc hMerge="1">
                  <a:txBody>
                    <a:bodyPr/>
                    <a:lstStyle/>
                    <a:p>
                      <a:endParaRPr lang="en-CA" sz="2400" dirty="0"/>
                    </a:p>
                  </a:txBody>
                  <a:tcPr>
                    <a:solidFill>
                      <a:schemeClr val="accent5">
                        <a:lumMod val="20000"/>
                        <a:lumOff val="80000"/>
                      </a:schemeClr>
                    </a:solidFill>
                  </a:tcPr>
                </a:tc>
                <a:tc>
                  <a:txBody>
                    <a:bodyPr/>
                    <a:lstStyle/>
                    <a:p>
                      <a:r>
                        <a:rPr lang="en-US" sz="2400" dirty="0"/>
                        <a:t>51 (35, 73)</a:t>
                      </a:r>
                      <a:endParaRPr lang="en-CA" sz="2400" dirty="0"/>
                    </a:p>
                  </a:txBody>
                  <a:tcPr>
                    <a:solidFill>
                      <a:schemeClr val="accent5">
                        <a:lumMod val="20000"/>
                        <a:lumOff val="80000"/>
                      </a:schemeClr>
                    </a:solidFill>
                  </a:tcPr>
                </a:tc>
                <a:tc>
                  <a:txBody>
                    <a:bodyPr/>
                    <a:lstStyle/>
                    <a:p>
                      <a:r>
                        <a:rPr lang="en-US" sz="2400" dirty="0"/>
                        <a:t>79 (69, 91)</a:t>
                      </a:r>
                      <a:endParaRPr lang="en-CA" sz="2400" dirty="0"/>
                    </a:p>
                  </a:txBody>
                  <a:tcPr>
                    <a:solidFill>
                      <a:schemeClr val="accent5">
                        <a:lumMod val="20000"/>
                        <a:lumOff val="80000"/>
                      </a:schemeClr>
                    </a:solidFill>
                  </a:tcPr>
                </a:tc>
                <a:tc>
                  <a:txBody>
                    <a:bodyPr/>
                    <a:lstStyle/>
                    <a:p>
                      <a:r>
                        <a:rPr lang="en-US" sz="2400" dirty="0"/>
                        <a:t>73 (55, 96)</a:t>
                      </a:r>
                      <a:endParaRPr lang="en-CA" sz="2400" dirty="0"/>
                    </a:p>
                  </a:txBody>
                  <a:tcPr>
                    <a:solidFill>
                      <a:schemeClr val="accent5">
                        <a:lumMod val="20000"/>
                        <a:lumOff val="80000"/>
                      </a:schemeClr>
                    </a:solidFill>
                  </a:tcPr>
                </a:tc>
                <a:extLst>
                  <a:ext uri="{0D108BD9-81ED-4DB2-BD59-A6C34878D82A}">
                    <a16:rowId xmlns:a16="http://schemas.microsoft.com/office/drawing/2014/main" val="606384997"/>
                  </a:ext>
                </a:extLst>
              </a:tr>
            </a:tbl>
          </a:graphicData>
        </a:graphic>
      </p:graphicFrame>
      <p:pic>
        <p:nvPicPr>
          <p:cNvPr id="1028" name="Picture 4" descr="Canadian Cancer Trials Group - N2 Canada">
            <a:extLst>
              <a:ext uri="{FF2B5EF4-FFF2-40B4-BE49-F238E27FC236}">
                <a16:creationId xmlns:a16="http://schemas.microsoft.com/office/drawing/2014/main" id="{EE484FFE-DAF1-44BA-BFCF-EC2D6CF242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6230" y="29181599"/>
            <a:ext cx="2857500" cy="1875979"/>
          </a:xfrm>
          <a:prstGeom prst="rect">
            <a:avLst/>
          </a:prstGeom>
          <a:noFill/>
          <a:extLst>
            <a:ext uri="{909E8E84-426E-40DD-AFC4-6F175D3DCCD1}">
              <a14:hiddenFill xmlns:a14="http://schemas.microsoft.com/office/drawing/2010/main">
                <a:solidFill>
                  <a:srgbClr val="FFFFFF"/>
                </a:solidFill>
              </a14:hiddenFill>
            </a:ext>
          </a:extLst>
        </p:spPr>
      </p:pic>
      <p:sp>
        <p:nvSpPr>
          <p:cNvPr id="63" name="object 22">
            <a:extLst>
              <a:ext uri="{FF2B5EF4-FFF2-40B4-BE49-F238E27FC236}">
                <a16:creationId xmlns:a16="http://schemas.microsoft.com/office/drawing/2014/main" id="{02FCA113-6102-4DE6-88DE-4F4BC948E87A}"/>
              </a:ext>
            </a:extLst>
          </p:cNvPr>
          <p:cNvSpPr txBox="1"/>
          <p:nvPr/>
        </p:nvSpPr>
        <p:spPr>
          <a:xfrm>
            <a:off x="3919289" y="28628482"/>
            <a:ext cx="6688882" cy="525365"/>
          </a:xfrm>
          <a:prstGeom prst="rect">
            <a:avLst/>
          </a:prstGeom>
        </p:spPr>
        <p:txBody>
          <a:bodyPr vert="horz" wrap="square" lIns="0" tIns="35525" rIns="0" bIns="0" rtlCol="0">
            <a:spAutoFit/>
          </a:bodyPr>
          <a:lstStyle/>
          <a:p>
            <a:pPr marL="32294">
              <a:spcBef>
                <a:spcPts val="277"/>
              </a:spcBef>
            </a:pPr>
            <a:r>
              <a:rPr lang="en-AU" sz="3181" b="1" spc="-28" dirty="0">
                <a:latin typeface="Calibri"/>
                <a:cs typeface="Calibri"/>
              </a:rPr>
              <a:t>In collaboration with: </a:t>
            </a:r>
            <a:endParaRPr lang="en-AU" sz="3181" dirty="0">
              <a:latin typeface="Calibri"/>
              <a:cs typeface="Calibri"/>
            </a:endParaRPr>
          </a:p>
        </p:txBody>
      </p:sp>
      <p:sp>
        <p:nvSpPr>
          <p:cNvPr id="65" name="Rounded Rectangle 54">
            <a:extLst>
              <a:ext uri="{FF2B5EF4-FFF2-40B4-BE49-F238E27FC236}">
                <a16:creationId xmlns:a16="http://schemas.microsoft.com/office/drawing/2014/main" id="{9166CE3D-B588-43DA-82E9-47626D99A27F}"/>
              </a:ext>
            </a:extLst>
          </p:cNvPr>
          <p:cNvSpPr/>
          <p:nvPr/>
        </p:nvSpPr>
        <p:spPr>
          <a:xfrm>
            <a:off x="16644938" y="8518110"/>
            <a:ext cx="14401799"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5. Landmark Analysis PSA at 7 </a:t>
            </a:r>
            <a:r>
              <a:rPr lang="en-AU" sz="5400" b="1" dirty="0">
                <a:solidFill>
                  <a:sysClr val="windowText" lastClr="000000"/>
                </a:solidFill>
              </a:rPr>
              <a:t>months and OS  </a:t>
            </a:r>
            <a:endParaRPr lang="en-US" sz="5400" dirty="0">
              <a:solidFill>
                <a:sysClr val="windowText" lastClr="000000"/>
              </a:solidFill>
            </a:endParaRPr>
          </a:p>
        </p:txBody>
      </p:sp>
      <p:sp>
        <p:nvSpPr>
          <p:cNvPr id="68" name="object 32">
            <a:extLst>
              <a:ext uri="{FF2B5EF4-FFF2-40B4-BE49-F238E27FC236}">
                <a16:creationId xmlns:a16="http://schemas.microsoft.com/office/drawing/2014/main" id="{D411CC38-F29D-46BF-AEF8-D4E519A4569B}"/>
              </a:ext>
            </a:extLst>
          </p:cNvPr>
          <p:cNvSpPr txBox="1"/>
          <p:nvPr/>
        </p:nvSpPr>
        <p:spPr>
          <a:xfrm>
            <a:off x="16850137" y="9737053"/>
            <a:ext cx="13991399" cy="2973049"/>
          </a:xfrm>
          <a:prstGeom prst="roundRect">
            <a:avLst/>
          </a:prstGeom>
          <a:ln>
            <a:solidFill>
              <a:srgbClr val="35BDCB"/>
            </a:solidFill>
          </a:ln>
        </p:spPr>
        <p:style>
          <a:lnRef idx="2">
            <a:schemeClr val="accent1"/>
          </a:lnRef>
          <a:fillRef idx="1">
            <a:schemeClr val="lt1"/>
          </a:fillRef>
          <a:effectRef idx="0">
            <a:schemeClr val="accent1"/>
          </a:effectRef>
          <a:fontRef idx="minor">
            <a:schemeClr val="dk1"/>
          </a:fontRef>
        </p:style>
        <p:txBody>
          <a:bodyPr vert="horz" wrap="square" lIns="216000" tIns="32291" rIns="216000" bIns="0" rtlCol="0">
            <a:spAutoFit/>
          </a:bodyPr>
          <a:lstStyle/>
          <a:p>
            <a:pPr marL="32292">
              <a:spcBef>
                <a:spcPts val="254"/>
              </a:spcBef>
            </a:pPr>
            <a:endParaRPr lang="en-US" sz="900" b="1" dirty="0">
              <a:solidFill>
                <a:srgbClr val="000000"/>
              </a:solidFill>
              <a:latin typeface="Calibri" panose="020F0502020204030204" pitchFamily="34" charset="0"/>
              <a:cs typeface="Calibri" panose="020F0502020204030204" pitchFamily="34" charset="0"/>
            </a:endParaRPr>
          </a:p>
          <a:p>
            <a:pPr marL="642537" marR="12916" lvl="1" indent="-619992" algn="l">
              <a:spcAft>
                <a:spcPts val="300"/>
              </a:spcAft>
              <a:buFont typeface="Arial" panose="020B0604020202020204" pitchFamily="34" charset="0"/>
              <a:buChar char="•"/>
            </a:pPr>
            <a:r>
              <a:rPr lang="en-US" sz="2600" dirty="0"/>
              <a:t>In TS + NSAA (</a:t>
            </a:r>
            <a:r>
              <a:rPr lang="en-CA" sz="2600" dirty="0"/>
              <a:t>± </a:t>
            </a:r>
            <a:r>
              <a:rPr lang="en-US" sz="2600" dirty="0"/>
              <a:t>Doc) (n=549) arm 270 (49%) achieve PSA ≤0.2ng/mL </a:t>
            </a:r>
            <a:r>
              <a:rPr lang="en-US" sz="2600" b="1" dirty="0"/>
              <a:t>V</a:t>
            </a:r>
            <a:r>
              <a:rPr lang="en-US" sz="2600" dirty="0"/>
              <a:t> 279 (51%) who achieve PSA &gt;0.2ng/mL </a:t>
            </a:r>
          </a:p>
          <a:p>
            <a:pPr marL="642537" marR="12916" lvl="1" indent="-619992" algn="l">
              <a:spcAft>
                <a:spcPts val="300"/>
              </a:spcAft>
              <a:buFont typeface="Arial" panose="020B0604020202020204" pitchFamily="34" charset="0"/>
              <a:buChar char="•"/>
            </a:pPr>
            <a:r>
              <a:rPr lang="en-US" sz="2600" dirty="0"/>
              <a:t>5-year OS for TS + NSAA (</a:t>
            </a:r>
            <a:r>
              <a:rPr lang="en-CA" sz="2600" dirty="0"/>
              <a:t>± </a:t>
            </a:r>
            <a:r>
              <a:rPr lang="en-US" sz="2600" dirty="0"/>
              <a:t>Doc) arm with a PSA ≤0.2ng/mL=71% </a:t>
            </a:r>
            <a:r>
              <a:rPr lang="en-US" sz="2600" b="1" dirty="0"/>
              <a:t>V</a:t>
            </a:r>
            <a:r>
              <a:rPr lang="en-US" sz="2600" dirty="0"/>
              <a:t> PSA &gt;0.2ng/mL = 36%.</a:t>
            </a:r>
          </a:p>
          <a:p>
            <a:pPr marL="642537" marR="12916" lvl="1" indent="-619992" algn="l">
              <a:spcAft>
                <a:spcPts val="300"/>
              </a:spcAft>
              <a:buFont typeface="Arial" panose="020B0604020202020204" pitchFamily="34" charset="0"/>
              <a:buChar char="•"/>
            </a:pPr>
            <a:r>
              <a:rPr lang="en-US" sz="2600" dirty="0"/>
              <a:t>In TS + ENZA (</a:t>
            </a:r>
            <a:r>
              <a:rPr lang="en-CA" sz="2600" dirty="0"/>
              <a:t>± </a:t>
            </a:r>
            <a:r>
              <a:rPr lang="en-US" sz="2600" dirty="0"/>
              <a:t>Doc) (n=555) arm 375 (68%) achieve PSA ≤0.2ng/mL </a:t>
            </a:r>
            <a:r>
              <a:rPr lang="en-US" sz="2600" b="1" dirty="0"/>
              <a:t>V</a:t>
            </a:r>
            <a:r>
              <a:rPr lang="en-US" sz="2600" dirty="0"/>
              <a:t> 180 (32%) who achieve PSA &gt;0.2ng/mL </a:t>
            </a:r>
          </a:p>
          <a:p>
            <a:pPr marL="642537" marR="12916" lvl="1" indent="-619992" algn="l">
              <a:spcAft>
                <a:spcPts val="300"/>
              </a:spcAft>
              <a:buFont typeface="Arial" panose="020B0604020202020204" pitchFamily="34" charset="0"/>
              <a:buChar char="•"/>
            </a:pPr>
            <a:r>
              <a:rPr lang="en-US" sz="2600" dirty="0"/>
              <a:t>5-year OS for TS + ENZA (</a:t>
            </a:r>
            <a:r>
              <a:rPr lang="en-CA" sz="2600" dirty="0"/>
              <a:t>± </a:t>
            </a:r>
            <a:r>
              <a:rPr lang="en-US" sz="2600" dirty="0"/>
              <a:t>Doc) arm with a PSA ≤0.2ng/mL=</a:t>
            </a:r>
            <a:r>
              <a:rPr lang="en-US" sz="2600" dirty="0">
                <a:solidFill>
                  <a:schemeClr val="tx1"/>
                </a:solidFill>
              </a:rPr>
              <a:t>74</a:t>
            </a:r>
            <a:r>
              <a:rPr lang="en-US" sz="2600" dirty="0"/>
              <a:t>% </a:t>
            </a:r>
            <a:r>
              <a:rPr lang="en-US" sz="2600" b="1" dirty="0"/>
              <a:t>V</a:t>
            </a:r>
            <a:r>
              <a:rPr lang="en-US" sz="2600" dirty="0"/>
              <a:t> PSA &gt;0.2ng/mL = </a:t>
            </a:r>
            <a:r>
              <a:rPr lang="en-US" sz="2600" dirty="0">
                <a:solidFill>
                  <a:schemeClr val="tx1"/>
                </a:solidFill>
              </a:rPr>
              <a:t>43</a:t>
            </a:r>
            <a:r>
              <a:rPr lang="en-US" sz="2600" dirty="0"/>
              <a:t>%.</a:t>
            </a:r>
          </a:p>
        </p:txBody>
      </p:sp>
      <p:sp>
        <p:nvSpPr>
          <p:cNvPr id="8" name="Rounded Rectangle 7">
            <a:extLst>
              <a:ext uri="{FF2B5EF4-FFF2-40B4-BE49-F238E27FC236}">
                <a16:creationId xmlns:a16="http://schemas.microsoft.com/office/drawing/2014/main" id="{8B9E6CEB-4394-C77E-B075-C909572E2CFF}"/>
              </a:ext>
            </a:extLst>
          </p:cNvPr>
          <p:cNvSpPr/>
          <p:nvPr/>
        </p:nvSpPr>
        <p:spPr>
          <a:xfrm>
            <a:off x="31808399" y="17087515"/>
            <a:ext cx="18932172" cy="1132255"/>
          </a:xfrm>
          <a:prstGeom prst="roundRect">
            <a:avLst>
              <a:gd name="adj" fmla="val 37919"/>
            </a:avLst>
          </a:prstGeom>
          <a:solidFill>
            <a:srgbClr val="9FD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5400" b="1" dirty="0">
                <a:solidFill>
                  <a:sysClr val="windowText" lastClr="000000"/>
                </a:solidFill>
                <a:latin typeface="+mn-lt"/>
              </a:rPr>
              <a:t> </a:t>
            </a:r>
            <a:r>
              <a:rPr lang="en-AU" sz="5400" b="1" dirty="0">
                <a:solidFill>
                  <a:sysClr val="windowText" lastClr="000000"/>
                </a:solidFill>
              </a:rPr>
              <a:t>7</a:t>
            </a:r>
            <a:r>
              <a:rPr lang="en-AU" sz="5400" b="1" dirty="0">
                <a:solidFill>
                  <a:sysClr val="windowText" lastClr="000000"/>
                </a:solidFill>
                <a:latin typeface="+mn-lt"/>
              </a:rPr>
              <a:t>. PrCa vs Non-PrCa death </a:t>
            </a:r>
            <a:r>
              <a:rPr lang="en-AU" sz="5400" b="1" dirty="0">
                <a:solidFill>
                  <a:schemeClr val="tx1"/>
                </a:solidFill>
                <a:latin typeface="+mn-lt"/>
              </a:rPr>
              <a:t>if </a:t>
            </a:r>
            <a:r>
              <a:rPr lang="en-US" sz="5400" b="1" dirty="0">
                <a:solidFill>
                  <a:schemeClr val="tx1"/>
                </a:solidFill>
              </a:rPr>
              <a:t>PSA ≤ 0.2</a:t>
            </a:r>
            <a:r>
              <a:rPr lang="en-US" sz="5400" b="1" dirty="0">
                <a:solidFill>
                  <a:schemeClr val="dk1"/>
                </a:solidFill>
              </a:rPr>
              <a:t>ng/mL </a:t>
            </a:r>
            <a:r>
              <a:rPr lang="en-US" sz="5400" b="1" dirty="0">
                <a:solidFill>
                  <a:schemeClr val="tx1"/>
                </a:solidFill>
              </a:rPr>
              <a:t> vs &gt; 0.2</a:t>
            </a:r>
            <a:r>
              <a:rPr lang="en-US" sz="5400" b="1" dirty="0">
                <a:solidFill>
                  <a:schemeClr val="dk1"/>
                </a:solidFill>
              </a:rPr>
              <a:t>ng/mL </a:t>
            </a:r>
            <a:endParaRPr lang="en-US" sz="5400" b="1" dirty="0">
              <a:solidFill>
                <a:schemeClr val="tx1"/>
              </a:solidFill>
            </a:endParaRPr>
          </a:p>
        </p:txBody>
      </p:sp>
      <p:sp>
        <p:nvSpPr>
          <p:cNvPr id="55" name="TextBox 54">
            <a:extLst>
              <a:ext uri="{FF2B5EF4-FFF2-40B4-BE49-F238E27FC236}">
                <a16:creationId xmlns:a16="http://schemas.microsoft.com/office/drawing/2014/main" id="{A3240015-7D61-426E-B19D-1FB657DE36FC}"/>
              </a:ext>
            </a:extLst>
          </p:cNvPr>
          <p:cNvSpPr txBox="1"/>
          <p:nvPr/>
        </p:nvSpPr>
        <p:spPr>
          <a:xfrm>
            <a:off x="32593182" y="18316693"/>
            <a:ext cx="16250268" cy="1015663"/>
          </a:xfrm>
          <a:prstGeom prst="rect">
            <a:avLst/>
          </a:prstGeom>
          <a:noFill/>
        </p:spPr>
        <p:txBody>
          <a:bodyPr wrap="square" rtlCol="0">
            <a:spAutoFit/>
          </a:bodyPr>
          <a:lstStyle/>
          <a:p>
            <a:r>
              <a:rPr lang="en-AU" sz="3000" b="1" dirty="0">
                <a:solidFill>
                  <a:srgbClr val="35BDCB"/>
                </a:solidFill>
                <a:latin typeface="Calibri" panose="020F0502020204030204" pitchFamily="34" charset="0"/>
                <a:cs typeface="Calibri" panose="020F0502020204030204" pitchFamily="34" charset="0"/>
              </a:rPr>
              <a:t>Figure 3: Cause-specific mortality </a:t>
            </a:r>
          </a:p>
          <a:p>
            <a:r>
              <a:rPr lang="en-AU" sz="3000" b="1" dirty="0">
                <a:solidFill>
                  <a:srgbClr val="35BDCB"/>
                </a:solidFill>
                <a:latin typeface="Calibri" panose="020F0502020204030204" pitchFamily="34" charset="0"/>
                <a:cs typeface="Calibri" panose="020F0502020204030204" pitchFamily="34" charset="0"/>
              </a:rPr>
              <a:t>competing risks analysis  </a:t>
            </a:r>
            <a:endParaRPr lang="en-AU" sz="3000" dirty="0">
              <a:solidFill>
                <a:srgbClr val="35BDCB"/>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6795B1A9-47D5-4A6B-BD9D-AB77CC408298}"/>
              </a:ext>
            </a:extLst>
          </p:cNvPr>
          <p:cNvSpPr txBox="1"/>
          <p:nvPr/>
        </p:nvSpPr>
        <p:spPr>
          <a:xfrm>
            <a:off x="38701143" y="18394121"/>
            <a:ext cx="12307721" cy="553998"/>
          </a:xfrm>
          <a:prstGeom prst="rect">
            <a:avLst/>
          </a:prstGeom>
          <a:noFill/>
        </p:spPr>
        <p:txBody>
          <a:bodyPr wrap="square" rtlCol="0">
            <a:spAutoFit/>
          </a:bodyPr>
          <a:lstStyle/>
          <a:p>
            <a:pPr algn="l"/>
            <a:r>
              <a:rPr lang="en-AU" sz="3000" b="1" dirty="0">
                <a:solidFill>
                  <a:srgbClr val="35BDCB"/>
                </a:solidFill>
                <a:latin typeface="Calibri" panose="020F0502020204030204" pitchFamily="34" charset="0"/>
                <a:cs typeface="Calibri" panose="020F0502020204030204" pitchFamily="34" charset="0"/>
              </a:rPr>
              <a:t>Table 3: Cumulative incidence Prostate Cancer Specific Mortality at 5 years*</a:t>
            </a:r>
            <a:endParaRPr lang="en-AU" sz="3000" dirty="0">
              <a:solidFill>
                <a:srgbClr val="35BDCB"/>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DB16B29-2D90-BBF0-D86C-A12D5698E14C}"/>
              </a:ext>
            </a:extLst>
          </p:cNvPr>
          <p:cNvSpPr txBox="1"/>
          <p:nvPr/>
        </p:nvSpPr>
        <p:spPr>
          <a:xfrm>
            <a:off x="38711349" y="22290152"/>
            <a:ext cx="5769735" cy="1292662"/>
          </a:xfrm>
          <a:prstGeom prst="rect">
            <a:avLst/>
          </a:prstGeom>
          <a:noFill/>
          <a:ln>
            <a:solidFill>
              <a:schemeClr val="accent5"/>
            </a:solidFill>
          </a:ln>
        </p:spPr>
        <p:txBody>
          <a:bodyPr wrap="square" rtlCol="0">
            <a:spAutoFit/>
          </a:bodyPr>
          <a:lstStyle/>
          <a:p>
            <a:r>
              <a:rPr lang="en-US" sz="2600" b="1" dirty="0">
                <a:latin typeface="+mn-lt"/>
              </a:rPr>
              <a:t>Of the 645 pts with PSA </a:t>
            </a:r>
            <a:r>
              <a:rPr lang="en-US" sz="2600" b="1" dirty="0">
                <a:solidFill>
                  <a:schemeClr val="dk1"/>
                </a:solidFill>
                <a:latin typeface="+mn-lt"/>
              </a:rPr>
              <a:t>≤</a:t>
            </a:r>
            <a:r>
              <a:rPr lang="en-US" sz="2600" b="1" dirty="0">
                <a:latin typeface="+mn-lt"/>
              </a:rPr>
              <a:t> </a:t>
            </a:r>
            <a:r>
              <a:rPr lang="en-US" sz="2600" b="1" dirty="0">
                <a:solidFill>
                  <a:schemeClr val="dk1"/>
                </a:solidFill>
                <a:latin typeface="+mn-lt"/>
              </a:rPr>
              <a:t>0.2ng/mL </a:t>
            </a:r>
            <a:r>
              <a:rPr lang="en-US" sz="2600" dirty="0"/>
              <a:t>151 deaths were recorded by 5 years and 39 (26%) were Non-</a:t>
            </a:r>
            <a:r>
              <a:rPr lang="en-US" sz="2600" dirty="0" err="1"/>
              <a:t>PrCa</a:t>
            </a:r>
            <a:r>
              <a:rPr lang="en-US" sz="2600" dirty="0"/>
              <a:t> deaths.</a:t>
            </a:r>
            <a:endParaRPr lang="en-US" sz="2600" dirty="0">
              <a:latin typeface="+mn-lt"/>
            </a:endParaRPr>
          </a:p>
        </p:txBody>
      </p:sp>
      <p:pic>
        <p:nvPicPr>
          <p:cNvPr id="30" name="Picture 2" descr="Dana-Farber, Jimmy Fund unveil logo ...">
            <a:extLst>
              <a:ext uri="{FF2B5EF4-FFF2-40B4-BE49-F238E27FC236}">
                <a16:creationId xmlns:a16="http://schemas.microsoft.com/office/drawing/2014/main" id="{F132E18C-2F6D-41CC-88AC-563CA58719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421" y="29153847"/>
            <a:ext cx="2857500" cy="183201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A close-up of a logo&#10;&#10;Description automatically generated with medium confidence">
            <a:extLst>
              <a:ext uri="{FF2B5EF4-FFF2-40B4-BE49-F238E27FC236}">
                <a16:creationId xmlns:a16="http://schemas.microsoft.com/office/drawing/2014/main" id="{651853F8-5EAE-7FAF-5D5B-2D659675A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669" y="4551601"/>
            <a:ext cx="3178628" cy="2060297"/>
          </a:xfrm>
          <a:prstGeom prst="rect">
            <a:avLst/>
          </a:prstGeom>
        </p:spPr>
      </p:pic>
      <p:pic>
        <p:nvPicPr>
          <p:cNvPr id="58" name="Picture 57">
            <a:extLst>
              <a:ext uri="{FF2B5EF4-FFF2-40B4-BE49-F238E27FC236}">
                <a16:creationId xmlns:a16="http://schemas.microsoft.com/office/drawing/2014/main" id="{E13BFF4A-C83F-42F0-AAAB-FEACDACF7063}"/>
              </a:ext>
            </a:extLst>
          </p:cNvPr>
          <p:cNvPicPr/>
          <p:nvPr/>
        </p:nvPicPr>
        <p:blipFill>
          <a:blip r:embed="rId12"/>
          <a:srcRect/>
          <a:stretch/>
        </p:blipFill>
        <p:spPr bwMode="auto">
          <a:xfrm>
            <a:off x="19571851" y="13295220"/>
            <a:ext cx="8848019" cy="7424052"/>
          </a:xfrm>
          <a:prstGeom prst="rect">
            <a:avLst/>
          </a:prstGeom>
          <a:noFill/>
        </p:spPr>
      </p:pic>
      <p:pic>
        <p:nvPicPr>
          <p:cNvPr id="59" name="Picture 58">
            <a:extLst>
              <a:ext uri="{FF2B5EF4-FFF2-40B4-BE49-F238E27FC236}">
                <a16:creationId xmlns:a16="http://schemas.microsoft.com/office/drawing/2014/main" id="{CDD04FE8-28BA-403D-864A-C7D8504A37FD}"/>
              </a:ext>
            </a:extLst>
          </p:cNvPr>
          <p:cNvPicPr/>
          <p:nvPr/>
        </p:nvPicPr>
        <p:blipFill>
          <a:blip r:embed="rId13"/>
          <a:srcRect/>
          <a:stretch/>
        </p:blipFill>
        <p:spPr bwMode="auto">
          <a:xfrm>
            <a:off x="19621465" y="21196457"/>
            <a:ext cx="8798406" cy="7473139"/>
          </a:xfrm>
          <a:prstGeom prst="rect">
            <a:avLst/>
          </a:prstGeom>
          <a:noFill/>
        </p:spPr>
      </p:pic>
      <p:pic>
        <p:nvPicPr>
          <p:cNvPr id="60" name="Picture 59">
            <a:extLst>
              <a:ext uri="{FF2B5EF4-FFF2-40B4-BE49-F238E27FC236}">
                <a16:creationId xmlns:a16="http://schemas.microsoft.com/office/drawing/2014/main" id="{DB1158DC-B78C-43DB-BBA3-78F95C76E679}"/>
              </a:ext>
            </a:extLst>
          </p:cNvPr>
          <p:cNvPicPr/>
          <p:nvPr/>
        </p:nvPicPr>
        <p:blipFill>
          <a:blip r:embed="rId14" cstate="print"/>
          <a:stretch>
            <a:fillRect/>
          </a:stretch>
        </p:blipFill>
        <p:spPr bwMode="auto">
          <a:xfrm>
            <a:off x="32090711" y="19302454"/>
            <a:ext cx="6491457" cy="4677395"/>
          </a:xfrm>
          <a:prstGeom prst="rect">
            <a:avLst/>
          </a:prstGeom>
          <a:noFill/>
        </p:spPr>
      </p:pic>
      <p:graphicFrame>
        <p:nvGraphicFramePr>
          <p:cNvPr id="6" name="Table 5">
            <a:extLst>
              <a:ext uri="{FF2B5EF4-FFF2-40B4-BE49-F238E27FC236}">
                <a16:creationId xmlns:a16="http://schemas.microsoft.com/office/drawing/2014/main" id="{29E87408-162E-4A9A-9F81-12FC22F89910}"/>
              </a:ext>
            </a:extLst>
          </p:cNvPr>
          <p:cNvGraphicFramePr>
            <a:graphicFrameLocks noGrp="1"/>
          </p:cNvGraphicFramePr>
          <p:nvPr>
            <p:extLst>
              <p:ext uri="{D42A27DB-BD31-4B8C-83A1-F6EECF244321}">
                <p14:modId xmlns:p14="http://schemas.microsoft.com/office/powerpoint/2010/main" val="219829826"/>
              </p:ext>
            </p:extLst>
          </p:nvPr>
        </p:nvGraphicFramePr>
        <p:xfrm>
          <a:off x="39742458" y="19260954"/>
          <a:ext cx="9365694" cy="2774969"/>
        </p:xfrm>
        <a:graphic>
          <a:graphicData uri="http://schemas.openxmlformats.org/drawingml/2006/table">
            <a:tbl>
              <a:tblPr firstRow="1" firstCol="1" bandRow="1">
                <a:tableStyleId>{2D5ABB26-0587-4C30-8999-92F81FD0307C}</a:tableStyleId>
              </a:tblPr>
              <a:tblGrid>
                <a:gridCol w="3542789">
                  <a:extLst>
                    <a:ext uri="{9D8B030D-6E8A-4147-A177-3AD203B41FA5}">
                      <a16:colId xmlns:a16="http://schemas.microsoft.com/office/drawing/2014/main" val="4257882766"/>
                    </a:ext>
                  </a:extLst>
                </a:gridCol>
                <a:gridCol w="2151800">
                  <a:extLst>
                    <a:ext uri="{9D8B030D-6E8A-4147-A177-3AD203B41FA5}">
                      <a16:colId xmlns:a16="http://schemas.microsoft.com/office/drawing/2014/main" val="3432417536"/>
                    </a:ext>
                  </a:extLst>
                </a:gridCol>
                <a:gridCol w="2063958">
                  <a:extLst>
                    <a:ext uri="{9D8B030D-6E8A-4147-A177-3AD203B41FA5}">
                      <a16:colId xmlns:a16="http://schemas.microsoft.com/office/drawing/2014/main" val="2344185809"/>
                    </a:ext>
                  </a:extLst>
                </a:gridCol>
                <a:gridCol w="1607147">
                  <a:extLst>
                    <a:ext uri="{9D8B030D-6E8A-4147-A177-3AD203B41FA5}">
                      <a16:colId xmlns:a16="http://schemas.microsoft.com/office/drawing/2014/main" val="1857433937"/>
                    </a:ext>
                  </a:extLst>
                </a:gridCol>
              </a:tblGrid>
              <a:tr h="742252">
                <a:tc>
                  <a:txBody>
                    <a:bodyPr/>
                    <a:lstStyle/>
                    <a:p>
                      <a:pPr>
                        <a:spcAft>
                          <a:spcPts val="0"/>
                        </a:spcAft>
                      </a:pPr>
                      <a:r>
                        <a:rPr lang="en-CA" sz="2000" dirty="0">
                          <a:effectLst/>
                        </a:rPr>
                        <a:t> </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b="1" dirty="0">
                          <a:effectLst/>
                        </a:rPr>
                        <a:t>PSA </a:t>
                      </a:r>
                      <a:r>
                        <a:rPr lang="en-US" sz="2000" b="1" dirty="0">
                          <a:effectLst/>
                        </a:rPr>
                        <a:t>≤ 0.2ng/mL </a:t>
                      </a:r>
                      <a:endParaRPr lang="en-CA" sz="2000" b="1" dirty="0">
                        <a:effectLst/>
                      </a:endParaRPr>
                    </a:p>
                    <a:p>
                      <a:pPr>
                        <a:spcAft>
                          <a:spcPts val="0"/>
                        </a:spcAft>
                      </a:pPr>
                      <a:r>
                        <a:rPr lang="en-CA" sz="2000" b="1" dirty="0">
                          <a:effectLst/>
                        </a:rPr>
                        <a:t>N= 645</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a:effectLst/>
                        </a:rPr>
                        <a:t>PSA &gt; 0.2ng/mL </a:t>
                      </a:r>
                      <a:endParaRPr lang="en-CA" sz="2000" b="1" dirty="0">
                        <a:effectLst/>
                      </a:endParaRPr>
                    </a:p>
                    <a:p>
                      <a:pPr>
                        <a:spcAft>
                          <a:spcPts val="0"/>
                        </a:spcAft>
                      </a:pPr>
                      <a:r>
                        <a:rPr lang="en-CA" sz="2000" b="1" dirty="0">
                          <a:effectLst/>
                        </a:rPr>
                        <a:t>N= 459</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dirty="0">
                          <a:effectLst/>
                        </a:rPr>
                        <a:t>P-value</a:t>
                      </a:r>
                    </a:p>
                    <a:p>
                      <a:pPr>
                        <a:spcAft>
                          <a:spcPts val="0"/>
                        </a:spcAft>
                      </a:pPr>
                      <a:r>
                        <a:rPr lang="en-US" sz="2000" b="1" dirty="0">
                          <a:effectLst/>
                        </a:rPr>
                        <a:t>Gray’s Test </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020534"/>
                  </a:ext>
                </a:extLst>
              </a:tr>
              <a:tr h="482582">
                <a:tc>
                  <a:txBody>
                    <a:bodyPr/>
                    <a:lstStyle/>
                    <a:p>
                      <a:pPr>
                        <a:spcAft>
                          <a:spcPts val="0"/>
                        </a:spcAft>
                      </a:pPr>
                      <a:r>
                        <a:rPr lang="en-CA" sz="2000" b="1" dirty="0">
                          <a:effectLst/>
                        </a:rPr>
                        <a:t>Total Number of deaths N (%) </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dirty="0">
                          <a:effectLst/>
                        </a:rPr>
                        <a:t>151 (24)</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dirty="0">
                          <a:effectLst/>
                        </a:rPr>
                        <a:t>257 (56)</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248150"/>
                  </a:ext>
                </a:extLst>
              </a:tr>
              <a:tr h="448477">
                <a:tc>
                  <a:txBody>
                    <a:bodyPr/>
                    <a:lstStyle/>
                    <a:p>
                      <a:pPr>
                        <a:spcAft>
                          <a:spcPts val="0"/>
                        </a:spcAft>
                      </a:pPr>
                      <a:r>
                        <a:rPr lang="en-CA" sz="2000" b="1" dirty="0">
                          <a:effectLst/>
                        </a:rPr>
                        <a:t>PrCA death N (%)</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a:effectLst/>
                        </a:rPr>
                        <a:t>112 (18)</a:t>
                      </a:r>
                      <a:endParaRPr lang="en-CA" sz="200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a:effectLst/>
                        </a:rPr>
                        <a:t>221 (48)</a:t>
                      </a:r>
                      <a:endParaRPr lang="en-CA" sz="200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effectLst/>
                        </a:rPr>
                        <a:t>&lt;0.001</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454437"/>
                  </a:ext>
                </a:extLst>
              </a:tr>
              <a:tr h="550829">
                <a:tc>
                  <a:txBody>
                    <a:bodyPr/>
                    <a:lstStyle/>
                    <a:p>
                      <a:pPr>
                        <a:spcAft>
                          <a:spcPts val="0"/>
                        </a:spcAft>
                      </a:pPr>
                      <a:r>
                        <a:rPr lang="en-CA" sz="2000" b="1" dirty="0">
                          <a:effectLst/>
                        </a:rPr>
                        <a:t>Non-</a:t>
                      </a:r>
                      <a:r>
                        <a:rPr lang="en-CA" sz="2000" b="1" dirty="0" err="1">
                          <a:effectLst/>
                        </a:rPr>
                        <a:t>PrCA</a:t>
                      </a:r>
                      <a:r>
                        <a:rPr lang="en-CA" sz="2000" b="1" dirty="0">
                          <a:effectLst/>
                        </a:rPr>
                        <a:t> death N (%)</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dirty="0">
                          <a:effectLst/>
                        </a:rPr>
                        <a:t>39 (6)</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2000" dirty="0">
                          <a:effectLst/>
                        </a:rPr>
                        <a:t>36 (8%)</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effectLst/>
                        </a:rPr>
                        <a:t>0.4</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933040"/>
                  </a:ext>
                </a:extLst>
              </a:tr>
              <a:tr h="550829">
                <a:tc>
                  <a:txBody>
                    <a:bodyPr/>
                    <a:lstStyle/>
                    <a:p>
                      <a:pPr>
                        <a:spcAft>
                          <a:spcPts val="0"/>
                        </a:spcAft>
                      </a:pPr>
                      <a:r>
                        <a:rPr lang="en-US" sz="2000" b="1" dirty="0">
                          <a:effectLst/>
                          <a:latin typeface="Aptos"/>
                          <a:ea typeface="Calibri" panose="020F0502020204030204" pitchFamily="34" charset="0"/>
                          <a:cs typeface="Calibri" panose="020F0502020204030204" pitchFamily="34" charset="0"/>
                        </a:rPr>
                        <a:t>Alive N (%)</a:t>
                      </a:r>
                      <a:endParaRPr lang="en-CA" sz="2000" b="1"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effectLst/>
                          <a:latin typeface="Aptos"/>
                          <a:ea typeface="Calibri" panose="020F0502020204030204" pitchFamily="34" charset="0"/>
                          <a:cs typeface="Calibri" panose="020F0502020204030204" pitchFamily="34" charset="0"/>
                        </a:rPr>
                        <a:t>494 (76)</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effectLst/>
                          <a:latin typeface="Aptos"/>
                          <a:ea typeface="Calibri" panose="020F0502020204030204" pitchFamily="34" charset="0"/>
                          <a:cs typeface="Calibri" panose="020F0502020204030204" pitchFamily="34" charset="0"/>
                        </a:rPr>
                        <a:t>202 (44)</a:t>
                      </a: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CA" sz="2000" dirty="0">
                        <a:effectLst/>
                        <a:latin typeface="Aptos"/>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09770"/>
                  </a:ext>
                </a:extLst>
              </a:tr>
            </a:tbl>
          </a:graphicData>
        </a:graphic>
      </p:graphicFrame>
      <p:sp>
        <p:nvSpPr>
          <p:cNvPr id="62" name="TextBox 61">
            <a:extLst>
              <a:ext uri="{FF2B5EF4-FFF2-40B4-BE49-F238E27FC236}">
                <a16:creationId xmlns:a16="http://schemas.microsoft.com/office/drawing/2014/main" id="{C624C031-3807-4EDA-83F2-782F62725716}"/>
              </a:ext>
            </a:extLst>
          </p:cNvPr>
          <p:cNvSpPr txBox="1"/>
          <p:nvPr/>
        </p:nvSpPr>
        <p:spPr>
          <a:xfrm>
            <a:off x="44585112" y="22272965"/>
            <a:ext cx="5694613" cy="1292662"/>
          </a:xfrm>
          <a:prstGeom prst="rect">
            <a:avLst/>
          </a:prstGeom>
          <a:noFill/>
          <a:ln>
            <a:solidFill>
              <a:schemeClr val="accent5"/>
            </a:solidFill>
          </a:ln>
        </p:spPr>
        <p:txBody>
          <a:bodyPr wrap="square" rtlCol="0">
            <a:spAutoFit/>
          </a:bodyPr>
          <a:lstStyle/>
          <a:p>
            <a:r>
              <a:rPr lang="en-US" sz="2600" b="1" dirty="0">
                <a:latin typeface="+mn-lt"/>
              </a:rPr>
              <a:t>Of the pts with PSA &gt; 0.2</a:t>
            </a:r>
            <a:r>
              <a:rPr lang="en-US" sz="2600" b="1" dirty="0">
                <a:solidFill>
                  <a:schemeClr val="dk1"/>
                </a:solidFill>
              </a:rPr>
              <a:t>ng/mL </a:t>
            </a:r>
            <a:r>
              <a:rPr lang="en-US" sz="2600" dirty="0"/>
              <a:t>257 deaths were recorded by 5 years and 36 (14%) were non-</a:t>
            </a:r>
            <a:r>
              <a:rPr lang="en-US" sz="2600" dirty="0" err="1"/>
              <a:t>PrCa</a:t>
            </a:r>
            <a:r>
              <a:rPr lang="en-US" sz="2600" dirty="0"/>
              <a:t> deaths.</a:t>
            </a:r>
            <a:r>
              <a:rPr lang="en-US" sz="2600" dirty="0">
                <a:latin typeface="+mn-lt"/>
              </a:rPr>
              <a:t> </a:t>
            </a:r>
          </a:p>
        </p:txBody>
      </p:sp>
      <p:sp>
        <p:nvSpPr>
          <p:cNvPr id="7" name="TextBox 6">
            <a:extLst>
              <a:ext uri="{FF2B5EF4-FFF2-40B4-BE49-F238E27FC236}">
                <a16:creationId xmlns:a16="http://schemas.microsoft.com/office/drawing/2014/main" id="{F3848C6C-0EE4-4FAB-B50E-9534D1B81C8A}"/>
              </a:ext>
            </a:extLst>
          </p:cNvPr>
          <p:cNvSpPr txBox="1"/>
          <p:nvPr/>
        </p:nvSpPr>
        <p:spPr>
          <a:xfrm>
            <a:off x="40302787" y="23949477"/>
            <a:ext cx="11987657" cy="246221"/>
          </a:xfrm>
          <a:prstGeom prst="rect">
            <a:avLst/>
          </a:prstGeom>
          <a:noFill/>
        </p:spPr>
        <p:txBody>
          <a:bodyPr wrap="square" rtlCol="0">
            <a:spAutoFit/>
          </a:bodyPr>
          <a:lstStyle/>
          <a:p>
            <a:r>
              <a:rPr lang="en-CA" sz="1000" dirty="0">
                <a:latin typeface="+mn-lt"/>
              </a:rPr>
              <a:t>*Cumulative incidence function, rather than the complement of the KM survival function to estimate competing risks in outcomes</a:t>
            </a:r>
            <a:r>
              <a:rPr lang="en-US" sz="1000" b="1" baseline="30000" dirty="0">
                <a:solidFill>
                  <a:schemeClr val="tx1"/>
                </a:solidFill>
                <a:latin typeface="+mn-lt"/>
                <a:ea typeface="ＭＳ 明朝" panose="02020609040205080304" pitchFamily="49" charset="-128"/>
              </a:rPr>
              <a:t>1</a:t>
            </a:r>
            <a:r>
              <a:rPr lang="en-CA" sz="1000" dirty="0">
                <a:latin typeface="+mn-lt"/>
              </a:rPr>
              <a:t>. 1. Austin </a:t>
            </a:r>
            <a:r>
              <a:rPr lang="en-CA" sz="1000" i="1" dirty="0">
                <a:latin typeface="+mn-lt"/>
              </a:rPr>
              <a:t>et al</a:t>
            </a:r>
            <a:r>
              <a:rPr lang="en-CA" sz="1000" dirty="0">
                <a:latin typeface="+mn-lt"/>
              </a:rPr>
              <a:t>.</a:t>
            </a:r>
            <a:r>
              <a:rPr lang="en-CA" sz="1000" i="1" dirty="0">
                <a:latin typeface="+mn-lt"/>
              </a:rPr>
              <a:t> Circulation</a:t>
            </a:r>
            <a:r>
              <a:rPr lang="en-CA" sz="1000" dirty="0">
                <a:latin typeface="+mn-lt"/>
              </a:rPr>
              <a:t> 2016</a:t>
            </a:r>
            <a:r>
              <a:rPr lang="en-CA" sz="1000" dirty="0"/>
              <a:t>.</a:t>
            </a:r>
          </a:p>
        </p:txBody>
      </p:sp>
    </p:spTree>
    <p:extLst>
      <p:ext uri="{BB962C8B-B14F-4D97-AF65-F5344CB8AC3E}">
        <p14:creationId xmlns:p14="http://schemas.microsoft.com/office/powerpoint/2010/main" val="3219180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BE91505F5084981B2ADB783DC42A8" ma:contentTypeVersion="18" ma:contentTypeDescription="Create a new document." ma:contentTypeScope="" ma:versionID="6f7d53f4eb4b989597684a950e254f51">
  <xsd:schema xmlns:xsd="http://www.w3.org/2001/XMLSchema" xmlns:xs="http://www.w3.org/2001/XMLSchema" xmlns:p="http://schemas.microsoft.com/office/2006/metadata/properties" xmlns:ns2="6f4c94d0-bda7-441f-afb0-5571fb9a0d62" xmlns:ns3="3735b241-edea-4289-b77f-47078b579823" targetNamespace="http://schemas.microsoft.com/office/2006/metadata/properties" ma:root="true" ma:fieldsID="6c6205bee23bd9f34f727456f775cc76" ns2:_="" ns3:_="">
    <xsd:import namespace="6f4c94d0-bda7-441f-afb0-5571fb9a0d62"/>
    <xsd:import namespace="3735b241-edea-4289-b77f-47078b5798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c94d0-bda7-441f-afb0-5571fb9a0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5c263e-ac46-45a8-a252-dba8eca16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5b241-edea-4289-b77f-47078b57982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3d2808-f7ce-4760-9f75-2123e0baaa03}" ma:internalName="TaxCatchAll" ma:showField="CatchAllData" ma:web="3735b241-edea-4289-b77f-47078b5798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35b241-edea-4289-b77f-47078b579823" xsi:nil="true"/>
    <lcf76f155ced4ddcb4097134ff3c332f xmlns="6f4c94d0-bda7-441f-afb0-5571fb9a0d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6FE2B1-DF22-4525-80D3-B9CFB0D35909}"/>
</file>

<file path=customXml/itemProps2.xml><?xml version="1.0" encoding="utf-8"?>
<ds:datastoreItem xmlns:ds="http://schemas.openxmlformats.org/officeDocument/2006/customXml" ds:itemID="{E58D38EA-834D-4FCD-B3A0-EBEFC0F04DCD}">
  <ds:schemaRefs>
    <ds:schemaRef ds:uri="http://schemas.microsoft.com/sharepoint/v3/contenttype/forms"/>
  </ds:schemaRefs>
</ds:datastoreItem>
</file>

<file path=customXml/itemProps3.xml><?xml version="1.0" encoding="utf-8"?>
<ds:datastoreItem xmlns:ds="http://schemas.openxmlformats.org/officeDocument/2006/customXml" ds:itemID="{70AB85AE-0CAF-4E7C-8C1C-F13C3D0A85E5}">
  <ds:schemaRef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d615624-7568-424c-8022-ce8e908fbe9e"/>
    <ds:schemaRef ds:uri="http://www.w3.org/XML/1998/namespace"/>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9415</TotalTime>
  <Words>1696</Words>
  <Application>Microsoft Office PowerPoint</Application>
  <PresentationFormat>Custom</PresentationFormat>
  <Paragraphs>160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明朝</vt:lpstr>
      <vt:lpstr>Aptos</vt:lpstr>
      <vt:lpstr>Arial</vt:lpstr>
      <vt:lpstr>Calibri</vt:lpstr>
      <vt:lpstr>Calibri Light</vt:lpstr>
      <vt:lpstr>Times New Roman</vt:lpstr>
      <vt:lpstr>Office Theme</vt:lpstr>
      <vt:lpstr>PSA at 7 months is prognostic in metastatic hormone-sensitive prostate cancer (mHSPC) treated with enzalutamide: landmark analysis of ENZAMET (ANZUP 1304)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Shalini Subramaniam</dc:creator>
  <cp:lastModifiedBy>Mclaughlin, Ronan</cp:lastModifiedBy>
  <cp:revision>88</cp:revision>
  <dcterms:created xsi:type="dcterms:W3CDTF">2022-10-17T01:18:54Z</dcterms:created>
  <dcterms:modified xsi:type="dcterms:W3CDTF">2024-05-01T23:00:17Z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2020-02-07T00:00:00Z</vt:filetime>
  </property>
  <property fmtid="{D5CDD505-2E9C-101B-9397-08002B2CF9AE}" pid="3" name="Creator">
    <vt:lpwstr>Microsoft® PowerPoint® 2016</vt:lpwstr>
  </property>
  <property fmtid="{D5CDD505-2E9C-101B-9397-08002B2CF9AE}" pid="4" name="LastSaved">
    <vt:filetime>2022-10-17T00:00:00Z</vt:filetime>
  </property>
  <property fmtid="{D5CDD505-2E9C-101B-9397-08002B2CF9AE}" pid="5" name="Producer">
    <vt:lpwstr>iOS Version 13.3.1 (Build 17D50) Quartz PDFContext, AppendMode 1.1</vt:lpwstr>
  </property>
  <property fmtid="{D5CDD505-2E9C-101B-9397-08002B2CF9AE}" pid="6" name="ContentTypeId">
    <vt:lpwstr>0x010100EE4CF12D1E857B468350D9A5468D9D0C</vt:lpwstr>
  </property>
  <property fmtid="{D5CDD505-2E9C-101B-9397-08002B2CF9AE}" pid="7" name="MediaServiceImageTags">
    <vt:lpwstr/>
  </property>
</Properties>
</file>